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301" r:id="rId3"/>
    <p:sldId id="302" r:id="rId4"/>
    <p:sldId id="258" r:id="rId5"/>
    <p:sldId id="259" r:id="rId6"/>
    <p:sldId id="260" r:id="rId7"/>
    <p:sldId id="261" r:id="rId8"/>
    <p:sldId id="262" r:id="rId9"/>
    <p:sldId id="263" r:id="rId10"/>
    <p:sldId id="264" r:id="rId11"/>
    <p:sldId id="265" r:id="rId12"/>
    <p:sldId id="266" r:id="rId13"/>
    <p:sldId id="267" r:id="rId14"/>
    <p:sldId id="269" r:id="rId15"/>
    <p:sldId id="270" r:id="rId16"/>
    <p:sldId id="311" r:id="rId17"/>
    <p:sldId id="271" r:id="rId18"/>
    <p:sldId id="268" r:id="rId19"/>
    <p:sldId id="323" r:id="rId20"/>
    <p:sldId id="324" r:id="rId21"/>
    <p:sldId id="325" r:id="rId22"/>
    <p:sldId id="326" r:id="rId23"/>
    <p:sldId id="314" r:id="rId24"/>
    <p:sldId id="304" r:id="rId25"/>
    <p:sldId id="272" r:id="rId26"/>
    <p:sldId id="273" r:id="rId27"/>
    <p:sldId id="274" r:id="rId28"/>
    <p:sldId id="315" r:id="rId29"/>
    <p:sldId id="322" r:id="rId30"/>
    <p:sldId id="327" r:id="rId31"/>
    <p:sldId id="275" r:id="rId32"/>
    <p:sldId id="276" r:id="rId33"/>
    <p:sldId id="277" r:id="rId34"/>
    <p:sldId id="308" r:id="rId35"/>
    <p:sldId id="31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63" d="100"/>
          <a:sy n="63" d="100"/>
        </p:scale>
        <p:origin x="616" y="2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17" name="作者と日付"/>
          <p:cNvSpPr txBox="1">
            <a:spLocks noGrp="1"/>
          </p:cNvSpPr>
          <p:nvPr>
            <p:ph type="body" sz="quarter" idx="21" hasCustomPrompt="1"/>
          </p:nvPr>
        </p:nvSpPr>
        <p:spPr>
          <a:xfrm>
            <a:off x="1219200" y="11986162"/>
            <a:ext cx="21945599" cy="605791"/>
          </a:xfrm>
          <a:prstGeom prst="rect">
            <a:avLst/>
          </a:prstGeom>
        </p:spPr>
        <p:txBody>
          <a:bodyPr anchor="t"/>
          <a:lstStyle>
            <a:lvl1pPr marL="0" indent="0" algn="ctr">
              <a:spcBef>
                <a:spcPts val="0"/>
              </a:spcBef>
              <a:buSzTx/>
              <a:buNone/>
              <a:defRPr sz="3000" spc="-29">
                <a:latin typeface="Graphik-Medium"/>
                <a:ea typeface="Graphik-Medium"/>
                <a:cs typeface="Graphik-Medium"/>
                <a:sym typeface="Graphik Medium"/>
              </a:defRPr>
            </a:lvl1pPr>
          </a:lstStyle>
          <a:p>
            <a:r>
              <a:t>作者と日付</a:t>
            </a:r>
          </a:p>
        </p:txBody>
      </p:sp>
      <p:sp>
        <p:nvSpPr>
          <p:cNvPr id="118"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defTabSz="2438400">
              <a:lnSpc>
                <a:spcPct val="80000"/>
              </a:lnSpc>
              <a:defRPr sz="12800" spc="-128">
                <a:latin typeface="Canela Bold"/>
                <a:ea typeface="Canela Bold"/>
                <a:cs typeface="Canela Bold"/>
                <a:sym typeface="Canela Bold"/>
              </a:defRPr>
            </a:lvl1pPr>
          </a:lstStyle>
          <a:p>
            <a:r>
              <a:t>プレゼンテーションのタイトル</a:t>
            </a:r>
          </a:p>
        </p:txBody>
      </p:sp>
      <p:sp>
        <p:nvSpPr>
          <p:cNvPr id="119" name="本文レベル1…"/>
          <p:cNvSpPr txBox="1">
            <a:spLocks noGrp="1"/>
          </p:cNvSpPr>
          <p:nvPr>
            <p:ph type="body" sz="quarter" idx="1" hasCustomPrompt="1"/>
          </p:nvPr>
        </p:nvSpPr>
        <p:spPr>
          <a:xfrm>
            <a:off x="1219200" y="7567579"/>
            <a:ext cx="21945600" cy="2250593"/>
          </a:xfrm>
          <a:prstGeom prst="rect">
            <a:avLst/>
          </a:prstGeom>
        </p:spPr>
        <p:txBody>
          <a:bodyPr anchor="t"/>
          <a:lstStyle>
            <a:lvl1pPr marL="0" indent="0" algn="ctr">
              <a:spcBef>
                <a:spcPts val="0"/>
              </a:spcBef>
              <a:buSzTx/>
              <a:buNone/>
              <a:defRPr sz="6000" spc="-59">
                <a:latin typeface="Graphik-SemiboldItalic"/>
                <a:ea typeface="Graphik-SemiboldItalic"/>
                <a:cs typeface="Graphik-SemiboldItalic"/>
                <a:sym typeface="Graphik Semibold"/>
              </a:defRPr>
            </a:lvl1pPr>
            <a:lvl2pPr marL="0" indent="457200" algn="ctr">
              <a:spcBef>
                <a:spcPts val="0"/>
              </a:spcBef>
              <a:buSzTx/>
              <a:buNone/>
              <a:defRPr sz="6000" spc="-59">
                <a:latin typeface="Graphik-SemiboldItalic"/>
                <a:ea typeface="Graphik-SemiboldItalic"/>
                <a:cs typeface="Graphik-SemiboldItalic"/>
                <a:sym typeface="Graphik Semibold"/>
              </a:defRPr>
            </a:lvl2pPr>
            <a:lvl3pPr marL="0" indent="914400" algn="ctr">
              <a:spcBef>
                <a:spcPts val="0"/>
              </a:spcBef>
              <a:buSzTx/>
              <a:buNone/>
              <a:defRPr sz="6000" spc="-59">
                <a:latin typeface="Graphik-SemiboldItalic"/>
                <a:ea typeface="Graphik-SemiboldItalic"/>
                <a:cs typeface="Graphik-SemiboldItalic"/>
                <a:sym typeface="Graphik Semibold"/>
              </a:defRPr>
            </a:lvl3pPr>
            <a:lvl4pPr marL="0" indent="1371600" algn="ctr">
              <a:spcBef>
                <a:spcPts val="0"/>
              </a:spcBef>
              <a:buSzTx/>
              <a:buNone/>
              <a:defRPr sz="6000" spc="-59">
                <a:latin typeface="Graphik-SemiboldItalic"/>
                <a:ea typeface="Graphik-SemiboldItalic"/>
                <a:cs typeface="Graphik-SemiboldItalic"/>
                <a:sym typeface="Graphik Semibold"/>
              </a:defRPr>
            </a:lvl4pPr>
            <a:lvl5pPr marL="0" indent="1828800" algn="ctr">
              <a:spcBef>
                <a:spcPts val="0"/>
              </a:spcBef>
              <a:buSzTx/>
              <a:buNone/>
              <a:defRPr sz="6000" spc="-59">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12001499" y="12700000"/>
            <a:ext cx="388621" cy="429261"/>
          </a:xfrm>
          <a:prstGeom prst="rect">
            <a:avLst/>
          </a:prstGeom>
        </p:spPr>
        <p:txBody>
          <a:bodyPr anchor="b"/>
          <a:lstStyle>
            <a:lvl1pPr defTabSz="584200">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29" name="四角形"/>
          <p:cNvSpPr/>
          <p:nvPr/>
        </p:nvSpPr>
        <p:spPr>
          <a:xfrm rot="19864283">
            <a:off x="7058061" y="8221405"/>
            <a:ext cx="21850129" cy="9322709"/>
          </a:xfrm>
          <a:prstGeom prst="rect">
            <a:avLst/>
          </a:prstGeom>
          <a:solidFill>
            <a:srgbClr val="0D48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 name="医療とAI・ビッグデータ応用"/>
          <p:cNvSpPr txBox="1"/>
          <p:nvPr/>
        </p:nvSpPr>
        <p:spPr>
          <a:xfrm>
            <a:off x="1817715" y="1156659"/>
            <a:ext cx="16586201" cy="137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31" name="統合教育機構…"/>
          <p:cNvSpPr txBox="1"/>
          <p:nvPr/>
        </p:nvSpPr>
        <p:spPr>
          <a:xfrm>
            <a:off x="16990324" y="9884538"/>
            <a:ext cx="5524501" cy="2368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7100">
                <a:solidFill>
                  <a:srgbClr val="FFFFFF"/>
                </a:solidFill>
                <a:latin typeface="ヒラギノ丸ゴ ProN W4"/>
                <a:ea typeface="ヒラギノ丸ゴ ProN W4"/>
                <a:cs typeface="ヒラギノ丸ゴ ProN W4"/>
                <a:sym typeface="ヒラギノ丸ゴ ProN W4"/>
              </a:defRPr>
            </a:pPr>
            <a:r>
              <a:t>統合教育機構</a:t>
            </a:r>
          </a:p>
          <a:p>
            <a:pPr>
              <a:defRPr sz="7100">
                <a:solidFill>
                  <a:srgbClr val="FFFFFF"/>
                </a:solidFill>
                <a:latin typeface="ヒラギノ丸ゴ ProN W4"/>
                <a:ea typeface="ヒラギノ丸ゴ ProN W4"/>
                <a:cs typeface="ヒラギノ丸ゴ ProN W4"/>
                <a:sym typeface="ヒラギノ丸ゴ ProN W4"/>
              </a:defRPr>
            </a:pPr>
            <a:r>
              <a:t>須藤毅顕</a:t>
            </a:r>
          </a:p>
        </p:txBody>
      </p:sp>
      <p:sp>
        <p:nvSpPr>
          <p:cNvPr id="132" name="①MNISTの読み込みと加工"/>
          <p:cNvSpPr txBox="1"/>
          <p:nvPr/>
        </p:nvSpPr>
        <p:spPr>
          <a:xfrm>
            <a:off x="1912178" y="3104025"/>
            <a:ext cx="15798801" cy="1371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a:solidFill>
                  <a:srgbClr val="FFFFFF"/>
                </a:solidFill>
                <a:latin typeface="ヒラギノ丸ゴ ProN W4"/>
                <a:ea typeface="ヒラギノ丸ゴ ProN W4"/>
                <a:cs typeface="ヒラギノ丸ゴ ProN W4"/>
                <a:sym typeface="ヒラギノ丸ゴ ProN W4"/>
              </a:defRPr>
            </a:lvl1pPr>
          </a:lstStyle>
          <a:p>
            <a:r>
              <a:t>①MNISTの読み込みと加工</a:t>
            </a:r>
          </a:p>
        </p:txBody>
      </p:sp>
      <p:pic>
        <p:nvPicPr>
          <p:cNvPr id="2" name="スクリーンショット 2024-03-07 16.19.54.png" descr="スクリーンショット 2024-03-07 16.19.54.png">
            <a:extLst>
              <a:ext uri="{FF2B5EF4-FFF2-40B4-BE49-F238E27FC236}">
                <a16:creationId xmlns:a16="http://schemas.microsoft.com/office/drawing/2014/main" id="{D14ECE6D-ED0E-B6E5-2A90-20FE5FCA6447}"/>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4" name="図 3" descr="QR コード&#10;&#10;自動的に生成された説明">
            <a:extLst>
              <a:ext uri="{FF2B5EF4-FFF2-40B4-BE49-F238E27FC236}">
                <a16:creationId xmlns:a16="http://schemas.microsoft.com/office/drawing/2014/main" id="{6B3F5534-346B-645C-2B60-A4CEAC44E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22" y="9707758"/>
            <a:ext cx="3423197" cy="342319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スクリーンショット 2021-12-07 6.36.19.png" descr="スクリーンショット 2021-12-07 6.36.19.png"/>
          <p:cNvPicPr>
            <a:picLocks noChangeAspect="1"/>
          </p:cNvPicPr>
          <p:nvPr/>
        </p:nvPicPr>
        <p:blipFill>
          <a:blip r:embed="rId2"/>
          <a:srcRect t="68261" r="41323"/>
          <a:stretch>
            <a:fillRect/>
          </a:stretch>
        </p:blipFill>
        <p:spPr>
          <a:xfrm>
            <a:off x="3152972" y="2718216"/>
            <a:ext cx="18970904" cy="3075804"/>
          </a:xfrm>
          <a:prstGeom prst="rect">
            <a:avLst/>
          </a:prstGeom>
          <a:ln w="12700">
            <a:miter lim="400000"/>
          </a:ln>
        </p:spPr>
      </p:pic>
      <p:sp>
        <p:nvSpPr>
          <p:cNvPr id="214" name="Pythonには機械学習を実践するために多くの画像セットが用意されている"/>
          <p:cNvSpPr txBox="1"/>
          <p:nvPr/>
        </p:nvSpPr>
        <p:spPr>
          <a:xfrm>
            <a:off x="2285529" y="677674"/>
            <a:ext cx="1981294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Pythonには機械学習を実践するために多くの画像セットが用意されている</a:t>
            </a:r>
          </a:p>
        </p:txBody>
      </p:sp>
      <p:sp>
        <p:nvSpPr>
          <p:cNvPr id="215" name="MNIST：0~9の文字画像のデータ"/>
          <p:cNvSpPr txBox="1"/>
          <p:nvPr/>
        </p:nvSpPr>
        <p:spPr>
          <a:xfrm>
            <a:off x="1511002" y="2336341"/>
            <a:ext cx="74250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MNIST：0~9の文字画像のデータ</a:t>
            </a:r>
          </a:p>
        </p:txBody>
      </p:sp>
      <p:pic>
        <p:nvPicPr>
          <p:cNvPr id="216" name="スクリーンショット 2021-12-07 6.43.47.png" descr="スクリーンショット 2021-12-07 6.43.47.png"/>
          <p:cNvPicPr>
            <a:picLocks noChangeAspect="1"/>
          </p:cNvPicPr>
          <p:nvPr/>
        </p:nvPicPr>
        <p:blipFill>
          <a:blip r:embed="rId3"/>
          <a:srcRect l="1394" t="48482" r="41470" b="42687"/>
          <a:stretch>
            <a:fillRect/>
          </a:stretch>
        </p:blipFill>
        <p:spPr>
          <a:xfrm>
            <a:off x="4035243" y="11191355"/>
            <a:ext cx="18076758" cy="1905009"/>
          </a:xfrm>
          <a:prstGeom prst="rect">
            <a:avLst/>
          </a:prstGeom>
          <a:ln w="12700">
            <a:miter lim="400000"/>
          </a:ln>
        </p:spPr>
      </p:pic>
      <p:pic>
        <p:nvPicPr>
          <p:cNvPr id="217" name="スクリーンショット 2021-12-07 6.52.10.png" descr="スクリーンショット 2021-12-07 6.52.10.png"/>
          <p:cNvPicPr>
            <a:picLocks noChangeAspect="1"/>
          </p:cNvPicPr>
          <p:nvPr/>
        </p:nvPicPr>
        <p:blipFill>
          <a:blip r:embed="rId4"/>
          <a:srcRect l="1777" t="48582" r="54070" b="42555"/>
          <a:stretch>
            <a:fillRect/>
          </a:stretch>
        </p:blipFill>
        <p:spPr>
          <a:xfrm>
            <a:off x="4057468" y="7667929"/>
            <a:ext cx="18032334" cy="1904942"/>
          </a:xfrm>
          <a:prstGeom prst="rect">
            <a:avLst/>
          </a:prstGeom>
          <a:ln w="12700">
            <a:miter lim="400000"/>
          </a:ln>
        </p:spPr>
      </p:pic>
      <p:sp>
        <p:nvSpPr>
          <p:cNvPr id="218" name="FASHION-MNIST：白黒の洋服の画像データ"/>
          <p:cNvSpPr txBox="1"/>
          <p:nvPr/>
        </p:nvSpPr>
        <p:spPr>
          <a:xfrm>
            <a:off x="1511002" y="5655215"/>
            <a:ext cx="989386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FASHION-MNIST：白黒の洋服の画像データ</a:t>
            </a:r>
          </a:p>
        </p:txBody>
      </p:sp>
      <p:sp>
        <p:nvSpPr>
          <p:cNvPr id="219" name="CIFAR10"/>
          <p:cNvSpPr txBox="1"/>
          <p:nvPr/>
        </p:nvSpPr>
        <p:spPr>
          <a:xfrm>
            <a:off x="1511002" y="9422948"/>
            <a:ext cx="2306385"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CIFAR10</a:t>
            </a:r>
          </a:p>
        </p:txBody>
      </p:sp>
      <p:sp>
        <p:nvSpPr>
          <p:cNvPr id="220" name="0 : T-shirt/top、1 : Trouser、2 : Pullover、3 : Dress、4 : Coat、5 : Sandal…"/>
          <p:cNvSpPr txBox="1"/>
          <p:nvPr/>
        </p:nvSpPr>
        <p:spPr>
          <a:xfrm>
            <a:off x="5197964" y="6486947"/>
            <a:ext cx="12840869" cy="92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pPr>
            <a:r>
              <a:t>0 : T-shirt/top、1 : Trouser、2 : Pullover、3 : Dress、4 : Coat、5 : Sandal</a:t>
            </a:r>
          </a:p>
          <a:p>
            <a:pPr algn="l">
              <a:defRPr sz="2600"/>
            </a:pPr>
            <a:r>
              <a:t>6 : Shirt、7 : Sneaker、8 : Bag、9 : Ankle boot</a:t>
            </a:r>
          </a:p>
        </p:txBody>
      </p:sp>
      <p:sp>
        <p:nvSpPr>
          <p:cNvPr id="221" name="0 : airplane、1 : automobile、2 : bird、3 : cat、4 : deer、5 : dog…"/>
          <p:cNvSpPr txBox="1"/>
          <p:nvPr/>
        </p:nvSpPr>
        <p:spPr>
          <a:xfrm>
            <a:off x="5264755" y="9826811"/>
            <a:ext cx="11207370" cy="92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pPr>
            <a:r>
              <a:t>0 : airplane、1 : automobile、2 : bird、3 : cat、4 : deer、5 : dog</a:t>
            </a:r>
          </a:p>
          <a:p>
            <a:pPr algn="l">
              <a:defRPr sz="2600"/>
            </a:pPr>
            <a:r>
              <a:t>6 : frog、7 : horse、8 : ship、9 : truck</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yderを準備しよう（覚えてますか？）"/>
          <p:cNvSpPr txBox="1"/>
          <p:nvPr/>
        </p:nvSpPr>
        <p:spPr>
          <a:xfrm>
            <a:off x="5366600" y="448051"/>
            <a:ext cx="136508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Spyderを準備しよう（覚えてますか？）</a:t>
            </a:r>
          </a:p>
        </p:txBody>
      </p:sp>
      <p:sp>
        <p:nvSpPr>
          <p:cNvPr id="224" name="Macの人はanaconda→Spyder…"/>
          <p:cNvSpPr txBox="1"/>
          <p:nvPr/>
        </p:nvSpPr>
        <p:spPr>
          <a:xfrm>
            <a:off x="5507240" y="11278974"/>
            <a:ext cx="13369520" cy="210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Macの人はanaconda→Spyder</a:t>
            </a:r>
          </a:p>
          <a:p>
            <a:pPr>
              <a:defRPr sz="3900"/>
            </a:pPr>
            <a:r>
              <a:t>(仮想環境は入門編と同じでも新たに作成しても構いません)</a:t>
            </a:r>
          </a:p>
          <a:p>
            <a:pPr>
              <a:defRPr sz="3900"/>
            </a:pPr>
            <a:r>
              <a:t>Windowの人はWinpython→Spyder</a:t>
            </a:r>
          </a:p>
        </p:txBody>
      </p:sp>
      <p:pic>
        <p:nvPicPr>
          <p:cNvPr id="225" name="スクリーンショット 2022-01-10 10.22.34.png" descr="スクリーンショット 2022-01-10 10.22.34.png"/>
          <p:cNvPicPr>
            <a:picLocks noChangeAspect="1"/>
          </p:cNvPicPr>
          <p:nvPr/>
        </p:nvPicPr>
        <p:blipFill>
          <a:blip r:embed="rId2"/>
          <a:srcRect t="4162"/>
          <a:stretch>
            <a:fillRect/>
          </a:stretch>
        </p:blipFill>
        <p:spPr>
          <a:xfrm>
            <a:off x="4258270" y="1773914"/>
            <a:ext cx="15867538" cy="90172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スクリーンショット 2022-01-10 10.31.42.png" descr="スクリーンショット 2022-01-10 10.31.42.png"/>
          <p:cNvPicPr>
            <a:picLocks noChangeAspect="1"/>
          </p:cNvPicPr>
          <p:nvPr/>
        </p:nvPicPr>
        <p:blipFill>
          <a:blip r:embed="rId2"/>
          <a:srcRect b="29720"/>
          <a:stretch>
            <a:fillRect/>
          </a:stretch>
        </p:blipFill>
        <p:spPr>
          <a:xfrm>
            <a:off x="2914848" y="3952279"/>
            <a:ext cx="18554220" cy="7589570"/>
          </a:xfrm>
          <a:prstGeom prst="rect">
            <a:avLst/>
          </a:prstGeom>
          <a:ln w="12700">
            <a:miter lim="400000"/>
          </a:ln>
        </p:spPr>
      </p:pic>
      <p:sp>
        <p:nvSpPr>
          <p:cNvPr id="228" name="保存場所は「医療とAI_応用」としておきます。…"/>
          <p:cNvSpPr txBox="1"/>
          <p:nvPr/>
        </p:nvSpPr>
        <p:spPr>
          <a:xfrm>
            <a:off x="5682206" y="733767"/>
            <a:ext cx="13019591" cy="2226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600"/>
            </a:pPr>
            <a:r>
              <a:rPr dirty="0"/>
              <a:t>保存場所は「</a:t>
            </a:r>
            <a:r>
              <a:rPr lang="en-US" dirty="0"/>
              <a:t>iryoAI2</a:t>
            </a:r>
            <a:r>
              <a:rPr dirty="0"/>
              <a:t>」としておきます。</a:t>
            </a:r>
          </a:p>
          <a:p>
            <a:pPr>
              <a:defRPr sz="4600"/>
            </a:pPr>
            <a:r>
              <a:rPr dirty="0"/>
              <a:t>（デスクトップもしくは任意の場所に「</a:t>
            </a:r>
            <a:r>
              <a:rPr lang="en-US" dirty="0"/>
              <a:t>iryoAI2</a:t>
            </a:r>
            <a:r>
              <a:rPr dirty="0"/>
              <a:t>」</a:t>
            </a:r>
          </a:p>
          <a:p>
            <a:pPr>
              <a:defRPr sz="4600"/>
            </a:pPr>
            <a:r>
              <a:rPr dirty="0" err="1"/>
              <a:t>という名前のフォルダを作っておきます</a:t>
            </a:r>
            <a:r>
              <a:rPr dirty="0"/>
              <a:t>）</a:t>
            </a:r>
          </a:p>
        </p:txBody>
      </p:sp>
      <p:sp>
        <p:nvSpPr>
          <p:cNvPr id="229" name="楕円"/>
          <p:cNvSpPr/>
          <p:nvPr/>
        </p:nvSpPr>
        <p:spPr>
          <a:xfrm>
            <a:off x="20369638" y="3890242"/>
            <a:ext cx="1270001" cy="1051755"/>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pyderでMNISTデータを扱ってみよう"/>
          <p:cNvSpPr txBox="1"/>
          <p:nvPr/>
        </p:nvSpPr>
        <p:spPr>
          <a:xfrm>
            <a:off x="5613362" y="448051"/>
            <a:ext cx="13157277"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SpyderでMNISTデータを扱ってみよう</a:t>
            </a:r>
          </a:p>
        </p:txBody>
      </p:sp>
      <p:pic>
        <p:nvPicPr>
          <p:cNvPr id="232" name="スクリーンショット 2022-01-10 10.58.49.png" descr="スクリーンショット 2022-01-10 10.58.49.png"/>
          <p:cNvPicPr>
            <a:picLocks noChangeAspect="1"/>
          </p:cNvPicPr>
          <p:nvPr/>
        </p:nvPicPr>
        <p:blipFill>
          <a:blip r:embed="rId2"/>
          <a:srcRect r="12617" b="28924"/>
          <a:stretch>
            <a:fillRect/>
          </a:stretch>
        </p:blipFill>
        <p:spPr>
          <a:xfrm>
            <a:off x="973335" y="1958200"/>
            <a:ext cx="22437317" cy="8226195"/>
          </a:xfrm>
          <a:prstGeom prst="rect">
            <a:avLst/>
          </a:prstGeom>
          <a:ln w="25400">
            <a:solidFill>
              <a:srgbClr val="000000"/>
            </a:solidFill>
            <a:miter lim="400000"/>
          </a:ln>
        </p:spPr>
      </p:pic>
      <p:sp>
        <p:nvSpPr>
          <p:cNvPr id="233" name="from keras.datasets import mnist…"/>
          <p:cNvSpPr txBox="1"/>
          <p:nvPr/>
        </p:nvSpPr>
        <p:spPr>
          <a:xfrm>
            <a:off x="5870044" y="10868879"/>
            <a:ext cx="13532816" cy="1333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from keras.datasets import mnist</a:t>
            </a:r>
          </a:p>
          <a:p>
            <a:pPr algn="l">
              <a:defRPr sz="3800"/>
            </a:pPr>
            <a:r>
              <a:t>(x_train, y_train), (x_test, y_test) = mnist.load_data()</a:t>
            </a:r>
          </a:p>
        </p:txBody>
      </p:sp>
      <p:sp>
        <p:nvSpPr>
          <p:cNvPr id="234" name="この2行をエディタに書き込んで実行してみよう"/>
          <p:cNvSpPr txBox="1"/>
          <p:nvPr/>
        </p:nvSpPr>
        <p:spPr>
          <a:xfrm>
            <a:off x="7111989" y="12578543"/>
            <a:ext cx="1104747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この2行をエディタに書き込んで実行してみよう</a:t>
            </a:r>
          </a:p>
        </p:txBody>
      </p:sp>
      <p:sp>
        <p:nvSpPr>
          <p:cNvPr id="235" name="楕円"/>
          <p:cNvSpPr/>
          <p:nvPr/>
        </p:nvSpPr>
        <p:spPr>
          <a:xfrm>
            <a:off x="3730443" y="2139579"/>
            <a:ext cx="977037" cy="838200"/>
          </a:xfrm>
          <a:prstGeom prst="ellipse">
            <a:avLst/>
          </a:prstGeom>
          <a:ln w="889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スクリーンショット 2022-01-10 10.41.35.png" descr="スクリーンショット 2022-01-10 10.41.35.png"/>
          <p:cNvPicPr>
            <a:picLocks noChangeAspect="1"/>
          </p:cNvPicPr>
          <p:nvPr/>
        </p:nvPicPr>
        <p:blipFill>
          <a:blip r:embed="rId2"/>
          <a:srcRect r="21943" b="31109"/>
          <a:stretch>
            <a:fillRect/>
          </a:stretch>
        </p:blipFill>
        <p:spPr>
          <a:xfrm>
            <a:off x="4598590" y="1971667"/>
            <a:ext cx="15186942" cy="7706666"/>
          </a:xfrm>
          <a:prstGeom prst="rect">
            <a:avLst/>
          </a:prstGeom>
          <a:ln w="12700">
            <a:miter lim="400000"/>
          </a:ln>
        </p:spPr>
      </p:pic>
      <p:sp>
        <p:nvSpPr>
          <p:cNvPr id="248" name="補足"/>
          <p:cNvSpPr txBox="1"/>
          <p:nvPr/>
        </p:nvSpPr>
        <p:spPr>
          <a:xfrm>
            <a:off x="11550650" y="677674"/>
            <a:ext cx="12827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補足</a:t>
            </a:r>
          </a:p>
        </p:txBody>
      </p:sp>
      <p:sp>
        <p:nvSpPr>
          <p:cNvPr id="249" name="spyderでは入力途中で予測候補が出てきますのでクリックして選ベば…"/>
          <p:cNvSpPr txBox="1"/>
          <p:nvPr/>
        </p:nvSpPr>
        <p:spPr>
          <a:xfrm>
            <a:off x="3055497" y="10654614"/>
            <a:ext cx="18642204" cy="1562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600"/>
            </a:pPr>
            <a:r>
              <a:t>spyderでは入力途中で予測候補が出てきますのでクリックして選ベば</a:t>
            </a:r>
          </a:p>
          <a:p>
            <a:pPr>
              <a:defRPr sz="4600"/>
            </a:pPr>
            <a:r>
              <a:t>スペルミスを防げます。</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補足"/>
          <p:cNvSpPr txBox="1"/>
          <p:nvPr/>
        </p:nvSpPr>
        <p:spPr>
          <a:xfrm>
            <a:off x="11550650" y="677674"/>
            <a:ext cx="12827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補足</a:t>
            </a:r>
          </a:p>
        </p:txBody>
      </p:sp>
      <p:sp>
        <p:nvSpPr>
          <p:cNvPr id="252" name="dでtabキーを押すても候補となるリストを表示してくれます"/>
          <p:cNvSpPr txBox="1"/>
          <p:nvPr/>
        </p:nvSpPr>
        <p:spPr>
          <a:xfrm>
            <a:off x="4402461" y="10592275"/>
            <a:ext cx="15948277"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dirty="0" err="1"/>
              <a:t>dでtabキーを押</a:t>
            </a:r>
            <a:r>
              <a:rPr lang="ja-JP" altLang="en-US" dirty="0"/>
              <a:t>し</a:t>
            </a:r>
            <a:r>
              <a:rPr dirty="0" err="1"/>
              <a:t>ても候補となるリストを表示してくれます</a:t>
            </a:r>
            <a:endParaRPr dirty="0"/>
          </a:p>
        </p:txBody>
      </p:sp>
      <p:pic>
        <p:nvPicPr>
          <p:cNvPr id="253" name="スクリーンショット 2022-01-10 10.44.30.png" descr="スクリーンショット 2022-01-10 10.44.30.png"/>
          <p:cNvPicPr>
            <a:picLocks noChangeAspect="1"/>
          </p:cNvPicPr>
          <p:nvPr/>
        </p:nvPicPr>
        <p:blipFill>
          <a:blip r:embed="rId2"/>
          <a:srcRect t="67507" r="64139" b="8846"/>
          <a:stretch>
            <a:fillRect/>
          </a:stretch>
        </p:blipFill>
        <p:spPr>
          <a:xfrm>
            <a:off x="781234" y="3361283"/>
            <a:ext cx="6518495" cy="1189282"/>
          </a:xfrm>
          <a:prstGeom prst="rect">
            <a:avLst/>
          </a:prstGeom>
          <a:ln w="12700">
            <a:miter lim="400000"/>
          </a:ln>
        </p:spPr>
      </p:pic>
      <p:pic>
        <p:nvPicPr>
          <p:cNvPr id="254" name="スクリーンショット 2022-01-10 10.44.44.png" descr="スクリーンショット 2022-01-10 10.44.44.png"/>
          <p:cNvPicPr>
            <a:picLocks noChangeAspect="1"/>
          </p:cNvPicPr>
          <p:nvPr/>
        </p:nvPicPr>
        <p:blipFill>
          <a:blip r:embed="rId3"/>
          <a:srcRect l="164" t="28708" r="33366" b="6591"/>
          <a:stretch>
            <a:fillRect/>
          </a:stretch>
        </p:blipFill>
        <p:spPr>
          <a:xfrm>
            <a:off x="12431844" y="3336884"/>
            <a:ext cx="11660717" cy="5344389"/>
          </a:xfrm>
          <a:prstGeom prst="rect">
            <a:avLst/>
          </a:prstGeom>
          <a:ln w="12700">
            <a:miter lim="400000"/>
          </a:ln>
        </p:spPr>
      </p:pic>
      <p:sp>
        <p:nvSpPr>
          <p:cNvPr id="255" name="矢印"/>
          <p:cNvSpPr/>
          <p:nvPr/>
        </p:nvSpPr>
        <p:spPr>
          <a:xfrm>
            <a:off x="9230875" y="3321001"/>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MNISTデータの理解"/>
          <p:cNvSpPr txBox="1"/>
          <p:nvPr/>
        </p:nvSpPr>
        <p:spPr>
          <a:xfrm>
            <a:off x="8124380" y="415281"/>
            <a:ext cx="8135240"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sz="7200"/>
              <a:t>MNISTデータの理解</a:t>
            </a:r>
          </a:p>
        </p:txBody>
      </p:sp>
      <p:sp>
        <p:nvSpPr>
          <p:cNvPr id="240" name="MNISTのload_data()関数を使って、このライブラリに入っている…"/>
          <p:cNvSpPr txBox="1"/>
          <p:nvPr/>
        </p:nvSpPr>
        <p:spPr>
          <a:xfrm>
            <a:off x="865181" y="7446917"/>
            <a:ext cx="22653637" cy="1810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rPr lang="ja-JP" altLang="en-US" dirty="0"/>
              <a:t>変数</a:t>
            </a:r>
            <a:r>
              <a:rPr lang="en-US" altLang="ja-JP" dirty="0"/>
              <a:t>4</a:t>
            </a:r>
            <a:r>
              <a:rPr lang="ja-JP" altLang="en-US" dirty="0"/>
              <a:t>つ </a:t>
            </a:r>
            <a:r>
              <a:rPr lang="en-US" altLang="ja-JP" dirty="0"/>
              <a:t>= </a:t>
            </a:r>
            <a:r>
              <a:rPr lang="en-US" altLang="ja-JP" dirty="0" err="1"/>
              <a:t>mnist.load_data</a:t>
            </a:r>
            <a:r>
              <a:rPr lang="en-US" altLang="ja-JP" dirty="0"/>
              <a:t>()</a:t>
            </a:r>
            <a:r>
              <a:rPr lang="ja-JP" altLang="en-US" dirty="0"/>
              <a:t>で、</a:t>
            </a:r>
            <a:r>
              <a:rPr lang="en-US" altLang="ja-JP" dirty="0" err="1"/>
              <a:t>mnist</a:t>
            </a:r>
            <a:r>
              <a:rPr lang="ja-JP" altLang="en-US" dirty="0"/>
              <a:t>の中に入っているデータが</a:t>
            </a:r>
            <a:endParaRPr lang="en-US" altLang="ja-JP" dirty="0"/>
          </a:p>
          <a:p>
            <a:pPr algn="l">
              <a:defRPr sz="3700"/>
            </a:pPr>
            <a:r>
              <a:rPr lang="ja-JP" altLang="en-US" dirty="0"/>
              <a:t>①</a:t>
            </a:r>
            <a:r>
              <a:rPr dirty="0" err="1"/>
              <a:t>学習用データ</a:t>
            </a:r>
            <a:r>
              <a:rPr dirty="0"/>
              <a:t>、</a:t>
            </a:r>
            <a:r>
              <a:rPr lang="ja-JP" altLang="en-US" dirty="0"/>
              <a:t>②</a:t>
            </a:r>
            <a:r>
              <a:rPr dirty="0" err="1"/>
              <a:t>学習用データの正解</a:t>
            </a:r>
            <a:r>
              <a:rPr dirty="0"/>
              <a:t>(</a:t>
            </a:r>
            <a:r>
              <a:rPr dirty="0" err="1"/>
              <a:t>ラベル</a:t>
            </a:r>
            <a:r>
              <a:rPr dirty="0"/>
              <a:t>)、</a:t>
            </a:r>
            <a:r>
              <a:rPr lang="ja-JP" altLang="en-US" dirty="0"/>
              <a:t>③テスト</a:t>
            </a:r>
            <a:r>
              <a:rPr dirty="0" err="1"/>
              <a:t>用データ</a:t>
            </a:r>
            <a:r>
              <a:rPr dirty="0"/>
              <a:t>、</a:t>
            </a:r>
            <a:r>
              <a:rPr lang="ja-JP" altLang="en-US" dirty="0"/>
              <a:t>④テスト</a:t>
            </a:r>
            <a:r>
              <a:rPr dirty="0" err="1"/>
              <a:t>用データの正解</a:t>
            </a:r>
            <a:r>
              <a:rPr dirty="0"/>
              <a:t>(</a:t>
            </a:r>
            <a:r>
              <a:rPr dirty="0" err="1"/>
              <a:t>ラベル</a:t>
            </a:r>
            <a:r>
              <a:rPr dirty="0"/>
              <a:t>)</a:t>
            </a:r>
          </a:p>
          <a:p>
            <a:pPr algn="l">
              <a:defRPr sz="3700"/>
            </a:pPr>
            <a:r>
              <a:rPr lang="ja-JP" altLang="en-US" dirty="0"/>
              <a:t>の順に代入される</a:t>
            </a:r>
            <a:endParaRPr dirty="0"/>
          </a:p>
        </p:txBody>
      </p:sp>
      <p:sp>
        <p:nvSpPr>
          <p:cNvPr id="241" name="変数.shape：配列の形を調べる(numpy配列)"/>
          <p:cNvSpPr txBox="1"/>
          <p:nvPr/>
        </p:nvSpPr>
        <p:spPr>
          <a:xfrm>
            <a:off x="2699635" y="3223977"/>
            <a:ext cx="15233337" cy="124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keras</a:t>
            </a:r>
            <a:r>
              <a:rPr lang="ja-JP" altLang="en-US" dirty="0"/>
              <a:t>というライブラリの中の</a:t>
            </a:r>
            <a:r>
              <a:rPr lang="en-US" altLang="ja-JP" dirty="0"/>
              <a:t>datasets</a:t>
            </a:r>
            <a:r>
              <a:rPr lang="ja-JP" altLang="en-US" dirty="0"/>
              <a:t>の中の</a:t>
            </a:r>
            <a:r>
              <a:rPr lang="en-US" altLang="ja-JP" dirty="0" err="1"/>
              <a:t>mnist</a:t>
            </a:r>
            <a:r>
              <a:rPr lang="ja-JP" altLang="en-US" dirty="0"/>
              <a:t>という関数を読み込む</a:t>
            </a:r>
            <a:endParaRPr lang="en-US" altLang="ja-JP" dirty="0"/>
          </a:p>
          <a:p>
            <a:r>
              <a:rPr lang="en-US" dirty="0" err="1"/>
              <a:t>mnist</a:t>
            </a:r>
            <a:r>
              <a:rPr lang="en-US" dirty="0"/>
              <a:t>.</a:t>
            </a:r>
            <a:r>
              <a:rPr lang="ja-JP" altLang="en-US" dirty="0"/>
              <a:t>～～で</a:t>
            </a:r>
            <a:r>
              <a:rPr lang="en-US" altLang="ja-JP" dirty="0" err="1"/>
              <a:t>mnist</a:t>
            </a:r>
            <a:r>
              <a:rPr lang="ja-JP" altLang="en-US" dirty="0"/>
              <a:t>の中の機能が使える</a:t>
            </a:r>
            <a:endParaRPr lang="en-US" dirty="0"/>
          </a:p>
        </p:txBody>
      </p:sp>
      <p:sp>
        <p:nvSpPr>
          <p:cNvPr id="242" name="28×28の文字画像が60000枚"/>
          <p:cNvSpPr txBox="1"/>
          <p:nvPr/>
        </p:nvSpPr>
        <p:spPr>
          <a:xfrm>
            <a:off x="4786125" y="12066942"/>
            <a:ext cx="14811747"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ja-JP" altLang="en-US" dirty="0"/>
              <a:t>関数？変数？となった人はぜひ入門編のスライドを確認してください</a:t>
            </a:r>
            <a:endParaRPr dirty="0"/>
          </a:p>
        </p:txBody>
      </p:sp>
      <p:sp>
        <p:nvSpPr>
          <p:cNvPr id="9" name="テキスト ボックス 8">
            <a:extLst>
              <a:ext uri="{FF2B5EF4-FFF2-40B4-BE49-F238E27FC236}">
                <a16:creationId xmlns:a16="http://schemas.microsoft.com/office/drawing/2014/main" id="{A5AF7D18-9B9E-6DEF-3722-4019816A4804}"/>
              </a:ext>
            </a:extLst>
          </p:cNvPr>
          <p:cNvSpPr txBox="1"/>
          <p:nvPr/>
        </p:nvSpPr>
        <p:spPr>
          <a:xfrm>
            <a:off x="2699635" y="1809715"/>
            <a:ext cx="16463008" cy="101566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6000" dirty="0"/>
              <a:t>from keras.datasets import mnist</a:t>
            </a:r>
          </a:p>
        </p:txBody>
      </p:sp>
      <p:sp>
        <p:nvSpPr>
          <p:cNvPr id="12" name="テキスト ボックス 11">
            <a:extLst>
              <a:ext uri="{FF2B5EF4-FFF2-40B4-BE49-F238E27FC236}">
                <a16:creationId xmlns:a16="http://schemas.microsoft.com/office/drawing/2014/main" id="{8084B27A-3AF4-3879-7195-6B208713E82A}"/>
              </a:ext>
            </a:extLst>
          </p:cNvPr>
          <p:cNvSpPr txBox="1"/>
          <p:nvPr/>
        </p:nvSpPr>
        <p:spPr>
          <a:xfrm>
            <a:off x="2198450" y="5634651"/>
            <a:ext cx="20204350" cy="923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400" dirty="0"/>
              <a:t>(x_train, y_train),(x_test, y_test) = mnist.load_data()</a:t>
            </a:r>
          </a:p>
        </p:txBody>
      </p:sp>
    </p:spTree>
    <p:extLst>
      <p:ext uri="{BB962C8B-B14F-4D97-AF65-F5344CB8AC3E}">
        <p14:creationId xmlns:p14="http://schemas.microsoft.com/office/powerpoint/2010/main" val="12391562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ED34008-A97C-4ED1-A508-5089453B336C}"/>
              </a:ext>
            </a:extLst>
          </p:cNvPr>
          <p:cNvSpPr/>
          <p:nvPr/>
        </p:nvSpPr>
        <p:spPr>
          <a:xfrm>
            <a:off x="13792801" y="6061896"/>
            <a:ext cx="10273145" cy="3163744"/>
          </a:xfrm>
          <a:prstGeom prst="round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57" name="(x_train, y_train),(x_test, y_test) = mnist.load_data()"/>
          <p:cNvSpPr txBox="1"/>
          <p:nvPr/>
        </p:nvSpPr>
        <p:spPr>
          <a:xfrm>
            <a:off x="1348486" y="810447"/>
            <a:ext cx="19962916"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t>(x_train, y_train),(x_test, y_test) = mnist.load_data()</a:t>
            </a:r>
          </a:p>
        </p:txBody>
      </p:sp>
      <p:sp>
        <p:nvSpPr>
          <p:cNvPr id="258" name="mnistのdataを読み込む"/>
          <p:cNvSpPr txBox="1"/>
          <p:nvPr/>
        </p:nvSpPr>
        <p:spPr>
          <a:xfrm>
            <a:off x="15107502" y="2168054"/>
            <a:ext cx="5466462"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mnistのdataを読み込む</a:t>
            </a:r>
          </a:p>
        </p:txBody>
      </p:sp>
      <p:sp>
        <p:nvSpPr>
          <p:cNvPr id="259" name="・"/>
          <p:cNvSpPr txBox="1"/>
          <p:nvPr/>
        </p:nvSpPr>
        <p:spPr>
          <a:xfrm>
            <a:off x="2770654" y="8743040"/>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0" name="・"/>
          <p:cNvSpPr txBox="1"/>
          <p:nvPr/>
        </p:nvSpPr>
        <p:spPr>
          <a:xfrm>
            <a:off x="2770654" y="9132382"/>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1" name="・"/>
          <p:cNvSpPr txBox="1"/>
          <p:nvPr/>
        </p:nvSpPr>
        <p:spPr>
          <a:xfrm>
            <a:off x="2770654" y="9531610"/>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2" name="5"/>
          <p:cNvSpPr txBox="1"/>
          <p:nvPr/>
        </p:nvSpPr>
        <p:spPr>
          <a:xfrm>
            <a:off x="5878691" y="3903508"/>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5</a:t>
            </a:r>
          </a:p>
        </p:txBody>
      </p:sp>
      <p:sp>
        <p:nvSpPr>
          <p:cNvPr id="263" name="0"/>
          <p:cNvSpPr txBox="1"/>
          <p:nvPr/>
        </p:nvSpPr>
        <p:spPr>
          <a:xfrm>
            <a:off x="5878691" y="5098414"/>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0</a:t>
            </a:r>
          </a:p>
        </p:txBody>
      </p:sp>
      <p:sp>
        <p:nvSpPr>
          <p:cNvPr id="264" name="4"/>
          <p:cNvSpPr txBox="1"/>
          <p:nvPr/>
        </p:nvSpPr>
        <p:spPr>
          <a:xfrm>
            <a:off x="5878691" y="6338307"/>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4</a:t>
            </a:r>
          </a:p>
        </p:txBody>
      </p:sp>
      <p:sp>
        <p:nvSpPr>
          <p:cNvPr id="265" name="1"/>
          <p:cNvSpPr txBox="1"/>
          <p:nvPr/>
        </p:nvSpPr>
        <p:spPr>
          <a:xfrm>
            <a:off x="5878691" y="7578201"/>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1</a:t>
            </a:r>
          </a:p>
        </p:txBody>
      </p:sp>
      <p:sp>
        <p:nvSpPr>
          <p:cNvPr id="266" name="6"/>
          <p:cNvSpPr txBox="1"/>
          <p:nvPr/>
        </p:nvSpPr>
        <p:spPr>
          <a:xfrm>
            <a:off x="5878691" y="10414097"/>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267" name="8"/>
          <p:cNvSpPr txBox="1"/>
          <p:nvPr/>
        </p:nvSpPr>
        <p:spPr>
          <a:xfrm>
            <a:off x="5878691" y="11675381"/>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8</a:t>
            </a:r>
          </a:p>
        </p:txBody>
      </p:sp>
      <p:sp>
        <p:nvSpPr>
          <p:cNvPr id="268" name="・"/>
          <p:cNvSpPr txBox="1"/>
          <p:nvPr/>
        </p:nvSpPr>
        <p:spPr>
          <a:xfrm>
            <a:off x="9146066" y="6230100"/>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69" name="・"/>
          <p:cNvSpPr txBox="1"/>
          <p:nvPr/>
        </p:nvSpPr>
        <p:spPr>
          <a:xfrm>
            <a:off x="9146066" y="6619442"/>
            <a:ext cx="49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70" name="・"/>
          <p:cNvSpPr txBox="1"/>
          <p:nvPr/>
        </p:nvSpPr>
        <p:spPr>
          <a:xfrm>
            <a:off x="9146066" y="7018671"/>
            <a:ext cx="495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271" name="5"/>
          <p:cNvSpPr txBox="1"/>
          <p:nvPr/>
        </p:nvSpPr>
        <p:spPr>
          <a:xfrm>
            <a:off x="11967565" y="7841502"/>
            <a:ext cx="44887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5</a:t>
            </a:r>
          </a:p>
        </p:txBody>
      </p:sp>
      <p:sp>
        <p:nvSpPr>
          <p:cNvPr id="272" name="6"/>
          <p:cNvSpPr txBox="1"/>
          <p:nvPr/>
        </p:nvSpPr>
        <p:spPr>
          <a:xfrm>
            <a:off x="11967565" y="9102786"/>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6</a:t>
            </a:r>
          </a:p>
        </p:txBody>
      </p:sp>
      <p:sp>
        <p:nvSpPr>
          <p:cNvPr id="273" name="7"/>
          <p:cNvSpPr txBox="1"/>
          <p:nvPr/>
        </p:nvSpPr>
        <p:spPr>
          <a:xfrm>
            <a:off x="11967565" y="4007823"/>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7</a:t>
            </a:r>
          </a:p>
        </p:txBody>
      </p:sp>
      <p:sp>
        <p:nvSpPr>
          <p:cNvPr id="274" name="2"/>
          <p:cNvSpPr txBox="1"/>
          <p:nvPr/>
        </p:nvSpPr>
        <p:spPr>
          <a:xfrm>
            <a:off x="11967565" y="5232849"/>
            <a:ext cx="448870"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2</a:t>
            </a:r>
          </a:p>
        </p:txBody>
      </p:sp>
      <p:sp>
        <p:nvSpPr>
          <p:cNvPr id="275" name="60000個"/>
          <p:cNvSpPr txBox="1"/>
          <p:nvPr/>
        </p:nvSpPr>
        <p:spPr>
          <a:xfrm>
            <a:off x="2092474" y="2287873"/>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76" name="60000個"/>
          <p:cNvSpPr txBox="1"/>
          <p:nvPr/>
        </p:nvSpPr>
        <p:spPr>
          <a:xfrm>
            <a:off x="5177295" y="2287873"/>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60000個</a:t>
            </a:r>
          </a:p>
        </p:txBody>
      </p:sp>
      <p:sp>
        <p:nvSpPr>
          <p:cNvPr id="277" name="10000個"/>
          <p:cNvSpPr txBox="1"/>
          <p:nvPr/>
        </p:nvSpPr>
        <p:spPr>
          <a:xfrm>
            <a:off x="8599988" y="2287873"/>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sp>
        <p:nvSpPr>
          <p:cNvPr id="278" name="10000個"/>
          <p:cNvSpPr txBox="1"/>
          <p:nvPr/>
        </p:nvSpPr>
        <p:spPr>
          <a:xfrm>
            <a:off x="11266170" y="2287873"/>
            <a:ext cx="18516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10000個</a:t>
            </a:r>
          </a:p>
        </p:txBody>
      </p:sp>
      <p:pic>
        <p:nvPicPr>
          <p:cNvPr id="279" name="スクリーンショット 2022-01-11 13.50.20.png" descr="スクリーンショット 2022-01-11 13.50.20.png"/>
          <p:cNvPicPr>
            <a:picLocks noChangeAspect="1"/>
          </p:cNvPicPr>
          <p:nvPr/>
        </p:nvPicPr>
        <p:blipFill>
          <a:blip r:embed="rId2"/>
          <a:srcRect r="80720" b="63111"/>
          <a:stretch>
            <a:fillRect/>
          </a:stretch>
        </p:blipFill>
        <p:spPr>
          <a:xfrm>
            <a:off x="2344428" y="3416050"/>
            <a:ext cx="1273222" cy="1349245"/>
          </a:xfrm>
          <a:prstGeom prst="rect">
            <a:avLst/>
          </a:prstGeom>
          <a:ln w="12700">
            <a:miter lim="400000"/>
          </a:ln>
        </p:spPr>
      </p:pic>
      <p:pic>
        <p:nvPicPr>
          <p:cNvPr id="280" name="スクリーンショット 2022-01-11 13.50.20.png" descr="スクリーンショット 2022-01-11 13.50.20.png"/>
          <p:cNvPicPr>
            <a:picLocks noChangeAspect="1"/>
          </p:cNvPicPr>
          <p:nvPr/>
        </p:nvPicPr>
        <p:blipFill>
          <a:blip r:embed="rId2"/>
          <a:srcRect l="19580" t="2480" r="61140" b="60630"/>
          <a:stretch>
            <a:fillRect/>
          </a:stretch>
        </p:blipFill>
        <p:spPr>
          <a:xfrm>
            <a:off x="2347424" y="4712651"/>
            <a:ext cx="1273222" cy="1349245"/>
          </a:xfrm>
          <a:prstGeom prst="rect">
            <a:avLst/>
          </a:prstGeom>
          <a:ln w="12700">
            <a:miter lim="400000"/>
          </a:ln>
        </p:spPr>
      </p:pic>
      <p:pic>
        <p:nvPicPr>
          <p:cNvPr id="281" name="スクリーンショット 2022-01-11 13.50.20.png" descr="スクリーンショット 2022-01-11 13.50.20.png"/>
          <p:cNvPicPr>
            <a:picLocks noChangeAspect="1"/>
          </p:cNvPicPr>
          <p:nvPr/>
        </p:nvPicPr>
        <p:blipFill>
          <a:blip r:embed="rId2"/>
          <a:srcRect l="39590" t="2480" r="41129" b="60630"/>
          <a:stretch>
            <a:fillRect/>
          </a:stretch>
        </p:blipFill>
        <p:spPr>
          <a:xfrm>
            <a:off x="2347423" y="5952545"/>
            <a:ext cx="1273223" cy="1349245"/>
          </a:xfrm>
          <a:prstGeom prst="rect">
            <a:avLst/>
          </a:prstGeom>
          <a:ln w="12700">
            <a:miter lim="400000"/>
          </a:ln>
        </p:spPr>
      </p:pic>
      <p:pic>
        <p:nvPicPr>
          <p:cNvPr id="282" name="スクリーンショット 2022-01-11 13.50.20.png" descr="スクリーンショット 2022-01-11 13.50.20.png"/>
          <p:cNvPicPr>
            <a:picLocks noChangeAspect="1"/>
          </p:cNvPicPr>
          <p:nvPr/>
        </p:nvPicPr>
        <p:blipFill>
          <a:blip r:embed="rId2"/>
          <a:srcRect l="59858" t="3101" r="20862" b="60010"/>
          <a:stretch>
            <a:fillRect/>
          </a:stretch>
        </p:blipFill>
        <p:spPr>
          <a:xfrm>
            <a:off x="2381717" y="7261830"/>
            <a:ext cx="1273222" cy="1349245"/>
          </a:xfrm>
          <a:prstGeom prst="rect">
            <a:avLst/>
          </a:prstGeom>
          <a:ln w="12700">
            <a:miter lim="400000"/>
          </a:ln>
        </p:spPr>
      </p:pic>
      <p:pic>
        <p:nvPicPr>
          <p:cNvPr id="283" name="スクリーンショット 2022-01-11 13.52.31.png" descr="スクリーンショット 2022-01-11 13.52.31.png"/>
          <p:cNvPicPr>
            <a:picLocks noChangeAspect="1"/>
          </p:cNvPicPr>
          <p:nvPr/>
        </p:nvPicPr>
        <p:blipFill>
          <a:blip r:embed="rId3"/>
          <a:srcRect r="50545"/>
          <a:stretch>
            <a:fillRect/>
          </a:stretch>
        </p:blipFill>
        <p:spPr>
          <a:xfrm>
            <a:off x="2386558" y="10048972"/>
            <a:ext cx="1256133" cy="1308101"/>
          </a:xfrm>
          <a:prstGeom prst="rect">
            <a:avLst/>
          </a:prstGeom>
          <a:ln w="12700">
            <a:miter lim="400000"/>
          </a:ln>
        </p:spPr>
      </p:pic>
      <p:pic>
        <p:nvPicPr>
          <p:cNvPr id="284" name="スクリーンショット 2022-01-11 13.52.31.png" descr="スクリーンショット 2022-01-11 13.52.31.png"/>
          <p:cNvPicPr>
            <a:picLocks noChangeAspect="1"/>
          </p:cNvPicPr>
          <p:nvPr/>
        </p:nvPicPr>
        <p:blipFill>
          <a:blip r:embed="rId3"/>
          <a:srcRect l="48867"/>
          <a:stretch>
            <a:fillRect/>
          </a:stretch>
        </p:blipFill>
        <p:spPr>
          <a:xfrm>
            <a:off x="2325603" y="11310256"/>
            <a:ext cx="1298758" cy="1308101"/>
          </a:xfrm>
          <a:prstGeom prst="rect">
            <a:avLst/>
          </a:prstGeom>
          <a:ln w="12700">
            <a:miter lim="400000"/>
          </a:ln>
        </p:spPr>
      </p:pic>
      <p:pic>
        <p:nvPicPr>
          <p:cNvPr id="285" name="スクリーンショット 2022-01-11 13.53.49.png" descr="スクリーンショット 2022-01-11 13.53.49.png"/>
          <p:cNvPicPr>
            <a:picLocks noChangeAspect="1"/>
          </p:cNvPicPr>
          <p:nvPr/>
        </p:nvPicPr>
        <p:blipFill>
          <a:blip r:embed="rId4"/>
          <a:srcRect r="50626"/>
          <a:stretch>
            <a:fillRect/>
          </a:stretch>
        </p:blipFill>
        <p:spPr>
          <a:xfrm>
            <a:off x="8806598" y="3570133"/>
            <a:ext cx="1228994" cy="1244601"/>
          </a:xfrm>
          <a:prstGeom prst="rect">
            <a:avLst/>
          </a:prstGeom>
          <a:ln w="12700">
            <a:miter lim="400000"/>
          </a:ln>
        </p:spPr>
      </p:pic>
      <p:pic>
        <p:nvPicPr>
          <p:cNvPr id="286" name="スクリーンショット 2022-01-11 13.53.49.png" descr="スクリーンショット 2022-01-11 13.53.49.png"/>
          <p:cNvPicPr>
            <a:picLocks noChangeAspect="1"/>
          </p:cNvPicPr>
          <p:nvPr/>
        </p:nvPicPr>
        <p:blipFill>
          <a:blip r:embed="rId4"/>
          <a:srcRect l="50527"/>
          <a:stretch>
            <a:fillRect/>
          </a:stretch>
        </p:blipFill>
        <p:spPr>
          <a:xfrm>
            <a:off x="8758909" y="4765039"/>
            <a:ext cx="1231475" cy="1244601"/>
          </a:xfrm>
          <a:prstGeom prst="rect">
            <a:avLst/>
          </a:prstGeom>
          <a:ln w="12700">
            <a:miter lim="400000"/>
          </a:ln>
        </p:spPr>
      </p:pic>
      <p:pic>
        <p:nvPicPr>
          <p:cNvPr id="287" name="スクリーンショット 2022-01-11 13.55.03.png" descr="スクリーンショット 2022-01-11 13.55.03.png"/>
          <p:cNvPicPr>
            <a:picLocks noChangeAspect="1"/>
          </p:cNvPicPr>
          <p:nvPr/>
        </p:nvPicPr>
        <p:blipFill>
          <a:blip r:embed="rId5"/>
          <a:srcRect r="50846"/>
          <a:stretch>
            <a:fillRect/>
          </a:stretch>
        </p:blipFill>
        <p:spPr>
          <a:xfrm>
            <a:off x="8818538" y="7495427"/>
            <a:ext cx="1260975" cy="1270001"/>
          </a:xfrm>
          <a:prstGeom prst="rect">
            <a:avLst/>
          </a:prstGeom>
          <a:ln w="12700">
            <a:miter lim="400000"/>
          </a:ln>
        </p:spPr>
      </p:pic>
      <p:pic>
        <p:nvPicPr>
          <p:cNvPr id="288" name="スクリーンショット 2022-01-11 13.55.03.png" descr="スクリーンショット 2022-01-11 13.55.03.png"/>
          <p:cNvPicPr>
            <a:picLocks noChangeAspect="1"/>
          </p:cNvPicPr>
          <p:nvPr/>
        </p:nvPicPr>
        <p:blipFill>
          <a:blip r:embed="rId5"/>
          <a:srcRect l="47237"/>
          <a:stretch>
            <a:fillRect/>
          </a:stretch>
        </p:blipFill>
        <p:spPr>
          <a:xfrm>
            <a:off x="8735434" y="8738682"/>
            <a:ext cx="1353579" cy="1270001"/>
          </a:xfrm>
          <a:prstGeom prst="rect">
            <a:avLst/>
          </a:prstGeom>
          <a:ln w="12700">
            <a:miter lim="400000"/>
          </a:ln>
        </p:spPr>
      </p:pic>
      <p:sp>
        <p:nvSpPr>
          <p:cNvPr id="34" name="28×28の文字画像が60000枚">
            <a:extLst>
              <a:ext uri="{FF2B5EF4-FFF2-40B4-BE49-F238E27FC236}">
                <a16:creationId xmlns:a16="http://schemas.microsoft.com/office/drawing/2014/main" id="{B7CE5078-05A4-4987-9215-3495130C966F}"/>
              </a:ext>
            </a:extLst>
          </p:cNvPr>
          <p:cNvSpPr txBox="1"/>
          <p:nvPr/>
        </p:nvSpPr>
        <p:spPr>
          <a:xfrm>
            <a:off x="13976936" y="6271462"/>
            <a:ext cx="7784182"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x_train</a:t>
            </a:r>
            <a:r>
              <a:rPr lang="en-US" dirty="0"/>
              <a:t> : </a:t>
            </a:r>
            <a:r>
              <a:rPr dirty="0"/>
              <a:t>60000枚</a:t>
            </a:r>
            <a:r>
              <a:rPr lang="ja-JP" altLang="en-US" dirty="0"/>
              <a:t>の画像の配列データ</a:t>
            </a:r>
            <a:endParaRPr dirty="0"/>
          </a:p>
        </p:txBody>
      </p:sp>
      <p:sp>
        <p:nvSpPr>
          <p:cNvPr id="35" name="60000枚の正解の数字">
            <a:extLst>
              <a:ext uri="{FF2B5EF4-FFF2-40B4-BE49-F238E27FC236}">
                <a16:creationId xmlns:a16="http://schemas.microsoft.com/office/drawing/2014/main" id="{9976FF3E-E5D4-452B-9BAE-EF46C46D6D39}"/>
              </a:ext>
            </a:extLst>
          </p:cNvPr>
          <p:cNvSpPr txBox="1"/>
          <p:nvPr/>
        </p:nvSpPr>
        <p:spPr>
          <a:xfrm>
            <a:off x="13976936" y="6914668"/>
            <a:ext cx="9175589"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y_train</a:t>
            </a:r>
            <a:r>
              <a:rPr lang="en-US" dirty="0"/>
              <a:t> : </a:t>
            </a:r>
            <a:r>
              <a:rPr dirty="0"/>
              <a:t>60000枚の正解の数字</a:t>
            </a:r>
            <a:r>
              <a:rPr lang="ja-JP" altLang="en-US" dirty="0"/>
              <a:t>の配列データ</a:t>
            </a:r>
            <a:endParaRPr dirty="0"/>
          </a:p>
        </p:txBody>
      </p:sp>
      <p:sp>
        <p:nvSpPr>
          <p:cNvPr id="36" name="28×28の文字画像が10000枚">
            <a:extLst>
              <a:ext uri="{FF2B5EF4-FFF2-40B4-BE49-F238E27FC236}">
                <a16:creationId xmlns:a16="http://schemas.microsoft.com/office/drawing/2014/main" id="{6CB5363B-9DED-41B4-82D2-F4E922B82FA6}"/>
              </a:ext>
            </a:extLst>
          </p:cNvPr>
          <p:cNvSpPr txBox="1"/>
          <p:nvPr/>
        </p:nvSpPr>
        <p:spPr>
          <a:xfrm>
            <a:off x="13976936" y="7557874"/>
            <a:ext cx="7570983"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x_test</a:t>
            </a:r>
            <a:r>
              <a:rPr lang="en-US" dirty="0"/>
              <a:t> : </a:t>
            </a:r>
            <a:r>
              <a:rPr dirty="0"/>
              <a:t>10000枚</a:t>
            </a:r>
            <a:r>
              <a:rPr lang="ja-JP" altLang="en-US" dirty="0"/>
              <a:t>の画像の配列データ</a:t>
            </a:r>
            <a:endParaRPr dirty="0"/>
          </a:p>
        </p:txBody>
      </p:sp>
      <p:sp>
        <p:nvSpPr>
          <p:cNvPr id="37" name="10000枚の正解の数字">
            <a:extLst>
              <a:ext uri="{FF2B5EF4-FFF2-40B4-BE49-F238E27FC236}">
                <a16:creationId xmlns:a16="http://schemas.microsoft.com/office/drawing/2014/main" id="{3E781E56-7B62-4FC6-9E35-0B0F70036366}"/>
              </a:ext>
            </a:extLst>
          </p:cNvPr>
          <p:cNvSpPr txBox="1"/>
          <p:nvPr/>
        </p:nvSpPr>
        <p:spPr>
          <a:xfrm>
            <a:off x="13976936" y="8201080"/>
            <a:ext cx="9004068" cy="671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lang="en-US" dirty="0" err="1"/>
              <a:t>y_test</a:t>
            </a:r>
            <a:r>
              <a:rPr lang="en-US" dirty="0"/>
              <a:t> : </a:t>
            </a:r>
            <a:r>
              <a:rPr dirty="0"/>
              <a:t>10000枚の正解の数字</a:t>
            </a:r>
            <a:r>
              <a:rPr lang="ja-JP" altLang="en-US" dirty="0"/>
              <a:t>の配列データ</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MNISTデータの理解"/>
          <p:cNvSpPr txBox="1"/>
          <p:nvPr/>
        </p:nvSpPr>
        <p:spPr>
          <a:xfrm>
            <a:off x="5703051" y="615336"/>
            <a:ext cx="12977912"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lang="ja-JP" altLang="en-US" dirty="0"/>
              <a:t>読み込んだものはすでに</a:t>
            </a:r>
            <a:r>
              <a:rPr lang="en-US" altLang="ja-JP" dirty="0" err="1"/>
              <a:t>numpy</a:t>
            </a:r>
            <a:r>
              <a:rPr lang="ja-JP" altLang="en-US" dirty="0"/>
              <a:t>配列になっている</a:t>
            </a:r>
            <a:endParaRPr dirty="0"/>
          </a:p>
        </p:txBody>
      </p:sp>
      <p:pic>
        <p:nvPicPr>
          <p:cNvPr id="239" name="スクリーンショット 2021-12-07 6.37.21.png" descr="スクリーンショット 2021-12-07 6.37.21.png"/>
          <p:cNvPicPr>
            <a:picLocks noChangeAspect="1"/>
          </p:cNvPicPr>
          <p:nvPr/>
        </p:nvPicPr>
        <p:blipFill>
          <a:blip r:embed="rId2"/>
          <a:stretch>
            <a:fillRect/>
          </a:stretch>
        </p:blipFill>
        <p:spPr>
          <a:xfrm>
            <a:off x="1503260" y="3053008"/>
            <a:ext cx="21377480" cy="5752284"/>
          </a:xfrm>
          <a:prstGeom prst="rect">
            <a:avLst/>
          </a:prstGeom>
          <a:ln w="12700">
            <a:miter lim="400000"/>
          </a:ln>
        </p:spPr>
      </p:pic>
      <p:sp>
        <p:nvSpPr>
          <p:cNvPr id="241" name="変数.shape：配列の形を調べる(numpy配列)"/>
          <p:cNvSpPr txBox="1"/>
          <p:nvPr/>
        </p:nvSpPr>
        <p:spPr>
          <a:xfrm>
            <a:off x="10903127" y="4458898"/>
            <a:ext cx="9991129"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変数.shape：配列の形を調べる(numpy配列)</a:t>
            </a:r>
          </a:p>
        </p:txBody>
      </p:sp>
      <p:sp>
        <p:nvSpPr>
          <p:cNvPr id="242" name="28×28の文字画像が60000枚"/>
          <p:cNvSpPr txBox="1"/>
          <p:nvPr/>
        </p:nvSpPr>
        <p:spPr>
          <a:xfrm>
            <a:off x="7196435" y="6285545"/>
            <a:ext cx="6736602"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28×28の文字画像が60000枚</a:t>
            </a:r>
          </a:p>
        </p:txBody>
      </p:sp>
      <p:sp>
        <p:nvSpPr>
          <p:cNvPr id="243" name="60000枚の正解の数字"/>
          <p:cNvSpPr txBox="1"/>
          <p:nvPr/>
        </p:nvSpPr>
        <p:spPr>
          <a:xfrm>
            <a:off x="7196435" y="6928751"/>
            <a:ext cx="5076445"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dirty="0"/>
              <a:t>60000枚の正解の数字</a:t>
            </a:r>
          </a:p>
        </p:txBody>
      </p:sp>
      <p:sp>
        <p:nvSpPr>
          <p:cNvPr id="244" name="28×28の文字画像が10000枚"/>
          <p:cNvSpPr txBox="1"/>
          <p:nvPr/>
        </p:nvSpPr>
        <p:spPr>
          <a:xfrm>
            <a:off x="7196435" y="7571957"/>
            <a:ext cx="6736602"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28×28の文字画像が10000枚</a:t>
            </a:r>
          </a:p>
        </p:txBody>
      </p:sp>
      <p:sp>
        <p:nvSpPr>
          <p:cNvPr id="245" name="10000枚の正解の数字"/>
          <p:cNvSpPr txBox="1"/>
          <p:nvPr/>
        </p:nvSpPr>
        <p:spPr>
          <a:xfrm>
            <a:off x="7196435" y="8215163"/>
            <a:ext cx="5076445"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10000枚の正解の数字</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MNISTデータの理解"/>
          <p:cNvSpPr txBox="1"/>
          <p:nvPr/>
        </p:nvSpPr>
        <p:spPr>
          <a:xfrm>
            <a:off x="5703051" y="615336"/>
            <a:ext cx="12977912"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rPr lang="ja-JP" altLang="en-US" dirty="0"/>
              <a:t>読み込んだものはすでに</a:t>
            </a:r>
            <a:r>
              <a:rPr lang="en-US" altLang="ja-JP" dirty="0" err="1"/>
              <a:t>numpy</a:t>
            </a:r>
            <a:r>
              <a:rPr lang="ja-JP" altLang="en-US" dirty="0"/>
              <a:t>配列になっている</a:t>
            </a:r>
            <a:endParaRPr dirty="0"/>
          </a:p>
        </p:txBody>
      </p:sp>
      <p:pic>
        <p:nvPicPr>
          <p:cNvPr id="239" name="スクリーンショット 2021-12-07 6.37.21.png" descr="スクリーンショット 2021-12-07 6.37.21.png"/>
          <p:cNvPicPr>
            <a:picLocks noChangeAspect="1"/>
          </p:cNvPicPr>
          <p:nvPr/>
        </p:nvPicPr>
        <p:blipFill>
          <a:blip r:embed="rId2"/>
          <a:stretch>
            <a:fillRect/>
          </a:stretch>
        </p:blipFill>
        <p:spPr>
          <a:xfrm>
            <a:off x="1503260" y="3053008"/>
            <a:ext cx="21377480" cy="5752284"/>
          </a:xfrm>
          <a:prstGeom prst="rect">
            <a:avLst/>
          </a:prstGeom>
          <a:ln w="12700">
            <a:miter lim="400000"/>
          </a:ln>
        </p:spPr>
      </p:pic>
      <p:sp>
        <p:nvSpPr>
          <p:cNvPr id="241" name="変数.shape：配列の形を調べる(numpy配列)"/>
          <p:cNvSpPr txBox="1"/>
          <p:nvPr/>
        </p:nvSpPr>
        <p:spPr>
          <a:xfrm>
            <a:off x="10903127" y="4458898"/>
            <a:ext cx="9991129"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変数.shape：配列の形を調べる(numpy配列)</a:t>
            </a:r>
          </a:p>
        </p:txBody>
      </p:sp>
      <p:sp>
        <p:nvSpPr>
          <p:cNvPr id="242" name="28×28の文字画像が60000枚"/>
          <p:cNvSpPr txBox="1"/>
          <p:nvPr/>
        </p:nvSpPr>
        <p:spPr>
          <a:xfrm>
            <a:off x="7196435" y="6285545"/>
            <a:ext cx="6736602"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28×28の文字画像が60000枚</a:t>
            </a:r>
          </a:p>
        </p:txBody>
      </p:sp>
      <p:sp>
        <p:nvSpPr>
          <p:cNvPr id="243" name="60000枚の正解の数字"/>
          <p:cNvSpPr txBox="1"/>
          <p:nvPr/>
        </p:nvSpPr>
        <p:spPr>
          <a:xfrm>
            <a:off x="7196435" y="6928751"/>
            <a:ext cx="5076445"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rPr dirty="0"/>
              <a:t>60000枚の正解の数字</a:t>
            </a:r>
          </a:p>
        </p:txBody>
      </p:sp>
      <p:sp>
        <p:nvSpPr>
          <p:cNvPr id="244" name="28×28の文字画像が10000枚"/>
          <p:cNvSpPr txBox="1"/>
          <p:nvPr/>
        </p:nvSpPr>
        <p:spPr>
          <a:xfrm>
            <a:off x="7196435" y="7571957"/>
            <a:ext cx="6736602"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28×28の文字画像が10000枚</a:t>
            </a:r>
          </a:p>
        </p:txBody>
      </p:sp>
      <p:sp>
        <p:nvSpPr>
          <p:cNvPr id="245" name="10000枚の正解の数字"/>
          <p:cNvSpPr txBox="1"/>
          <p:nvPr/>
        </p:nvSpPr>
        <p:spPr>
          <a:xfrm>
            <a:off x="7196435" y="8215163"/>
            <a:ext cx="5076445"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10000枚の正解の数字</a:t>
            </a:r>
          </a:p>
        </p:txBody>
      </p:sp>
      <p:pic>
        <p:nvPicPr>
          <p:cNvPr id="3" name="図 2">
            <a:extLst>
              <a:ext uri="{FF2B5EF4-FFF2-40B4-BE49-F238E27FC236}">
                <a16:creationId xmlns:a16="http://schemas.microsoft.com/office/drawing/2014/main" id="{5776E01A-7F9C-6850-EF09-6063EB144C68}"/>
              </a:ext>
            </a:extLst>
          </p:cNvPr>
          <p:cNvPicPr>
            <a:picLocks noChangeAspect="1"/>
          </p:cNvPicPr>
          <p:nvPr/>
        </p:nvPicPr>
        <p:blipFill rotWithShape="1">
          <a:blip r:embed="rId3"/>
          <a:srcRect l="52950" t="11415" b="63641"/>
          <a:stretch/>
        </p:blipFill>
        <p:spPr>
          <a:xfrm>
            <a:off x="3745676" y="9304078"/>
            <a:ext cx="17054407" cy="3898298"/>
          </a:xfrm>
          <a:prstGeom prst="rect">
            <a:avLst/>
          </a:prstGeom>
        </p:spPr>
      </p:pic>
    </p:spTree>
    <p:extLst>
      <p:ext uri="{BB962C8B-B14F-4D97-AF65-F5344CB8AC3E}">
        <p14:creationId xmlns:p14="http://schemas.microsoft.com/office/powerpoint/2010/main" val="182762581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85D75EB-33EC-4F29-9B27-ED40A90A7CDC}"/>
              </a:ext>
            </a:extLst>
          </p:cNvPr>
          <p:cNvSpPr txBox="1"/>
          <p:nvPr/>
        </p:nvSpPr>
        <p:spPr>
          <a:xfrm>
            <a:off x="1326631" y="6719502"/>
            <a:ext cx="119487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医療</a:t>
            </a:r>
            <a:r>
              <a:rPr lang="ja-JP" altLang="en-US" sz="7200" dirty="0"/>
              <a:t>と</a:t>
            </a:r>
            <a:r>
              <a:rPr lang="en-US" altLang="ja-JP" sz="7200" dirty="0"/>
              <a:t>AI</a:t>
            </a:r>
            <a:r>
              <a:rPr lang="ja-JP" altLang="en-US" sz="7200" dirty="0"/>
              <a:t>・ビッグデータ応用</a:t>
            </a:r>
            <a:endPar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F6CA0180-8560-4A8B-A3EB-30B807F88BD9}"/>
              </a:ext>
            </a:extLst>
          </p:cNvPr>
          <p:cNvSpPr txBox="1"/>
          <p:nvPr/>
        </p:nvSpPr>
        <p:spPr>
          <a:xfrm>
            <a:off x="5638549" y="3077309"/>
            <a:ext cx="1256754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python</a:t>
            </a:r>
            <a:r>
              <a:rPr lang="ja-JP" altLang="en-US" sz="4400" dirty="0"/>
              <a:t>の基本</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・機械学習とは（アヤメのデータ）</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・深層学習とは（肺のレントゲン画像）</a:t>
            </a:r>
            <a:endParaRPr lang="en-US" altLang="ja-JP" sz="4400" dirty="0"/>
          </a:p>
        </p:txBody>
      </p:sp>
      <p:sp>
        <p:nvSpPr>
          <p:cNvPr id="6" name="テキスト ボックス 5">
            <a:extLst>
              <a:ext uri="{FF2B5EF4-FFF2-40B4-BE49-F238E27FC236}">
                <a16:creationId xmlns:a16="http://schemas.microsoft.com/office/drawing/2014/main" id="{97284FD3-D245-495A-BAB0-DCDAAD982446}"/>
              </a:ext>
            </a:extLst>
          </p:cNvPr>
          <p:cNvSpPr txBox="1"/>
          <p:nvPr/>
        </p:nvSpPr>
        <p:spPr>
          <a:xfrm>
            <a:off x="1326631" y="1079386"/>
            <a:ext cx="119487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医療</a:t>
            </a:r>
            <a:r>
              <a:rPr lang="ja-JP" altLang="en-US" sz="7200" dirty="0"/>
              <a:t>と</a:t>
            </a:r>
            <a:r>
              <a:rPr lang="en-US" altLang="ja-JP" sz="7200" dirty="0"/>
              <a:t>AI</a:t>
            </a:r>
            <a:r>
              <a:rPr lang="ja-JP" altLang="en-US" sz="7200" dirty="0"/>
              <a:t>・ビッグデータ入門</a:t>
            </a:r>
            <a:endParaRPr kumimoji="0" lang="ja-JP" altLang="en-US" sz="72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DB2481F4-E0A2-4459-A2B5-1362D5A06679}"/>
              </a:ext>
            </a:extLst>
          </p:cNvPr>
          <p:cNvSpPr txBox="1"/>
          <p:nvPr/>
        </p:nvSpPr>
        <p:spPr>
          <a:xfrm>
            <a:off x="5638549" y="8650283"/>
            <a:ext cx="12567543"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dirty="0"/>
              <a:t>深層学習</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MLP</a:t>
            </a:r>
            <a:r>
              <a:rPr lang="ja-JP" altLang="en-US" sz="4400" dirty="0"/>
              <a:t>（多層パーセプトロン）</a:t>
            </a:r>
            <a:endParaRPr lang="en-US" altLang="ja-JP" sz="4400" dirty="0"/>
          </a:p>
          <a:p>
            <a:pPr marL="0" marR="0" indent="0" algn="l" defTabSz="825500" rtl="0" fontAlgn="auto" latinLnBrk="0" hangingPunct="0">
              <a:lnSpc>
                <a:spcPct val="100000"/>
              </a:lnSpc>
              <a:spcBef>
                <a:spcPts val="0"/>
              </a:spcBef>
              <a:spcAft>
                <a:spcPts val="0"/>
              </a:spcAft>
              <a:buClrTx/>
              <a:buSzTx/>
              <a:buFontTx/>
              <a:buNone/>
              <a:tabLst/>
            </a:pPr>
            <a:r>
              <a:rPr lang="ja-JP" altLang="en-US" sz="4400" dirty="0"/>
              <a:t>・</a:t>
            </a:r>
            <a:r>
              <a:rPr lang="en-US" altLang="ja-JP" sz="4400" dirty="0"/>
              <a:t>CNN</a:t>
            </a:r>
            <a:r>
              <a:rPr lang="ja-JP" altLang="en-US" sz="4400" dirty="0"/>
              <a:t>（畳み込みニューラルネットワーク）</a:t>
            </a:r>
            <a:endParaRPr lang="en-US" altLang="ja-JP" sz="4400" dirty="0"/>
          </a:p>
        </p:txBody>
      </p:sp>
      <p:sp>
        <p:nvSpPr>
          <p:cNvPr id="9" name="テキスト ボックス 8">
            <a:extLst>
              <a:ext uri="{FF2B5EF4-FFF2-40B4-BE49-F238E27FC236}">
                <a16:creationId xmlns:a16="http://schemas.microsoft.com/office/drawing/2014/main" id="{6E94B541-82DA-4EDB-87C2-58D2F471F718}"/>
              </a:ext>
            </a:extLst>
          </p:cNvPr>
          <p:cNvSpPr txBox="1"/>
          <p:nvPr/>
        </p:nvSpPr>
        <p:spPr>
          <a:xfrm>
            <a:off x="5638549" y="5575514"/>
            <a:ext cx="1256754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b="1" dirty="0"/>
              <a:t>体験してもらう（コピー＆ペースト）</a:t>
            </a:r>
            <a:endParaRPr lang="en-US" altLang="ja-JP" sz="4400" b="1" dirty="0"/>
          </a:p>
        </p:txBody>
      </p:sp>
      <p:sp>
        <p:nvSpPr>
          <p:cNvPr id="10" name="テキスト ボックス 9">
            <a:extLst>
              <a:ext uri="{FF2B5EF4-FFF2-40B4-BE49-F238E27FC236}">
                <a16:creationId xmlns:a16="http://schemas.microsoft.com/office/drawing/2014/main" id="{0E518D9C-479B-4087-8796-A7AC960B9FB6}"/>
              </a:ext>
            </a:extLst>
          </p:cNvPr>
          <p:cNvSpPr txBox="1"/>
          <p:nvPr/>
        </p:nvSpPr>
        <p:spPr>
          <a:xfrm>
            <a:off x="5638548" y="11579917"/>
            <a:ext cx="1356385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b="1" dirty="0"/>
              <a:t>理解してもらう（自分でタイピング、グループ演習）</a:t>
            </a:r>
            <a:endParaRPr lang="en-US" altLang="ja-JP" sz="4400" b="1"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2119505" y="617618"/>
            <a:ext cx="6469720"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import </a:t>
            </a:r>
            <a:r>
              <a:rPr lang="en-US" dirty="0" err="1"/>
              <a:t>numpy</a:t>
            </a:r>
            <a:r>
              <a:rPr lang="en-US" dirty="0"/>
              <a:t> as np</a:t>
            </a:r>
          </a:p>
          <a:p>
            <a:pPr algn="l"/>
            <a:r>
              <a:rPr lang="en-US" dirty="0"/>
              <a:t>x = </a:t>
            </a:r>
            <a:r>
              <a:rPr lang="en-US" dirty="0" err="1"/>
              <a:t>np.array</a:t>
            </a:r>
            <a:r>
              <a:rPr lang="en-US" dirty="0"/>
              <a:t>([1,2,3,4])</a:t>
            </a:r>
            <a:endParaRPr dirty="0"/>
          </a:p>
        </p:txBody>
      </p:sp>
      <p:sp>
        <p:nvSpPr>
          <p:cNvPr id="34" name="(x_train, y_train),(x_test, y_test) = mnist.load_data()">
            <a:extLst>
              <a:ext uri="{FF2B5EF4-FFF2-40B4-BE49-F238E27FC236}">
                <a16:creationId xmlns:a16="http://schemas.microsoft.com/office/drawing/2014/main" id="{54D96A0C-B087-4A14-A4FA-E46B12E20EDD}"/>
              </a:ext>
            </a:extLst>
          </p:cNvPr>
          <p:cNvSpPr txBox="1"/>
          <p:nvPr/>
        </p:nvSpPr>
        <p:spPr>
          <a:xfrm>
            <a:off x="2119505" y="3290740"/>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42" name="(x_train, y_train),(x_test, y_test) = mnist.load_data()">
            <a:extLst>
              <a:ext uri="{FF2B5EF4-FFF2-40B4-BE49-F238E27FC236}">
                <a16:creationId xmlns:a16="http://schemas.microsoft.com/office/drawing/2014/main" id="{2818A974-05E0-4BCF-B8DB-A7F8FB3DB4B1}"/>
              </a:ext>
            </a:extLst>
          </p:cNvPr>
          <p:cNvSpPr txBox="1"/>
          <p:nvPr/>
        </p:nvSpPr>
        <p:spPr>
          <a:xfrm>
            <a:off x="2119505" y="2392761"/>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19" name="テキスト ボックス 18">
            <a:extLst>
              <a:ext uri="{FF2B5EF4-FFF2-40B4-BE49-F238E27FC236}">
                <a16:creationId xmlns:a16="http://schemas.microsoft.com/office/drawing/2014/main" id="{5AB29BDC-EB88-5A08-33CD-5973F317B281}"/>
              </a:ext>
            </a:extLst>
          </p:cNvPr>
          <p:cNvSpPr txBox="1"/>
          <p:nvPr/>
        </p:nvSpPr>
        <p:spPr>
          <a:xfrm>
            <a:off x="10466962" y="2469408"/>
            <a:ext cx="353600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a:t>
            </a:r>
            <a:endParaRPr lang="ja-JP" altLang="en-US" sz="5700" dirty="0"/>
          </a:p>
        </p:txBody>
      </p:sp>
      <p:sp>
        <p:nvSpPr>
          <p:cNvPr id="20" name="テキスト ボックス 19">
            <a:extLst>
              <a:ext uri="{FF2B5EF4-FFF2-40B4-BE49-F238E27FC236}">
                <a16:creationId xmlns:a16="http://schemas.microsoft.com/office/drawing/2014/main" id="{B0336894-7715-1CFC-75DB-FA09638AE9CC}"/>
              </a:ext>
            </a:extLst>
          </p:cNvPr>
          <p:cNvSpPr txBox="1"/>
          <p:nvPr/>
        </p:nvSpPr>
        <p:spPr>
          <a:xfrm>
            <a:off x="10504253" y="3290740"/>
            <a:ext cx="2932888"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a:t>
            </a:r>
            <a:endParaRPr lang="ja-JP" altLang="en-US" sz="5700" dirty="0"/>
          </a:p>
        </p:txBody>
      </p:sp>
      <p:sp>
        <p:nvSpPr>
          <p:cNvPr id="5" name="テキスト ボックス 4">
            <a:extLst>
              <a:ext uri="{FF2B5EF4-FFF2-40B4-BE49-F238E27FC236}">
                <a16:creationId xmlns:a16="http://schemas.microsoft.com/office/drawing/2014/main" id="{E14676E8-760C-0E7C-26B8-A04F00AC7FDE}"/>
              </a:ext>
            </a:extLst>
          </p:cNvPr>
          <p:cNvSpPr txBox="1"/>
          <p:nvPr/>
        </p:nvSpPr>
        <p:spPr>
          <a:xfrm>
            <a:off x="16289994" y="2659203"/>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4</a:t>
            </a:r>
            <a:r>
              <a:rPr lang="ja-JP" altLang="en-US" sz="4400" dirty="0">
                <a:highlight>
                  <a:srgbClr val="FFFF00"/>
                </a:highlight>
              </a:rPr>
              <a:t>つの１次元配列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22" name="テキスト ボックス 21">
            <a:extLst>
              <a:ext uri="{FF2B5EF4-FFF2-40B4-BE49-F238E27FC236}">
                <a16:creationId xmlns:a16="http://schemas.microsoft.com/office/drawing/2014/main" id="{35050AD8-79B0-F90B-44A1-7ACD43C68683}"/>
              </a:ext>
            </a:extLst>
          </p:cNvPr>
          <p:cNvSpPr txBox="1"/>
          <p:nvPr/>
        </p:nvSpPr>
        <p:spPr>
          <a:xfrm>
            <a:off x="16289994" y="3389173"/>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dirty="0">
                <a:highlight>
                  <a:srgbClr val="FFFF00"/>
                </a:highlight>
              </a:rPr>
              <a:t>その１つ目</a:t>
            </a:r>
            <a:endParaRPr lang="en-US" altLang="ja-JP" sz="4400" dirty="0">
              <a:highlight>
                <a:srgbClr val="FFFF00"/>
              </a:highlight>
            </a:endParaRPr>
          </a:p>
        </p:txBody>
      </p:sp>
    </p:spTree>
    <p:extLst>
      <p:ext uri="{BB962C8B-B14F-4D97-AF65-F5344CB8AC3E}">
        <p14:creationId xmlns:p14="http://schemas.microsoft.com/office/powerpoint/2010/main" val="387827870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x_train, y_train),(x_test, y_test) = mnist.load_data()">
            <a:extLst>
              <a:ext uri="{FF2B5EF4-FFF2-40B4-BE49-F238E27FC236}">
                <a16:creationId xmlns:a16="http://schemas.microsoft.com/office/drawing/2014/main" id="{5D2EC8CC-9636-42AB-89C5-4B086F5EF35F}"/>
              </a:ext>
            </a:extLst>
          </p:cNvPr>
          <p:cNvSpPr txBox="1"/>
          <p:nvPr/>
        </p:nvSpPr>
        <p:spPr>
          <a:xfrm>
            <a:off x="1998672" y="4188719"/>
            <a:ext cx="742350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a:t>
            </a:r>
            <a:endParaRPr dirty="0"/>
          </a:p>
        </p:txBody>
      </p:sp>
      <p:sp>
        <p:nvSpPr>
          <p:cNvPr id="36" name="(x_train, y_train),(x_test, y_test) = mnist.load_data()">
            <a:extLst>
              <a:ext uri="{FF2B5EF4-FFF2-40B4-BE49-F238E27FC236}">
                <a16:creationId xmlns:a16="http://schemas.microsoft.com/office/drawing/2014/main" id="{F0DB44DB-41DC-49D6-A751-FF75FFCC943F}"/>
              </a:ext>
            </a:extLst>
          </p:cNvPr>
          <p:cNvSpPr txBox="1"/>
          <p:nvPr/>
        </p:nvSpPr>
        <p:spPr>
          <a:xfrm>
            <a:off x="1998672" y="5984677"/>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37" name="(x_train, y_train),(x_test, y_test) = mnist.load_data()">
            <a:extLst>
              <a:ext uri="{FF2B5EF4-FFF2-40B4-BE49-F238E27FC236}">
                <a16:creationId xmlns:a16="http://schemas.microsoft.com/office/drawing/2014/main" id="{EAE3BEA7-98B9-446D-91F0-56FA99F9D20B}"/>
              </a:ext>
            </a:extLst>
          </p:cNvPr>
          <p:cNvSpPr txBox="1"/>
          <p:nvPr/>
        </p:nvSpPr>
        <p:spPr>
          <a:xfrm>
            <a:off x="1998672" y="6882656"/>
            <a:ext cx="466794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a:t>
            </a:r>
            <a:r>
              <a:rPr lang="ja-JP" altLang="en-US" dirty="0"/>
              <a:t>　</a:t>
            </a:r>
            <a:endParaRPr dirty="0"/>
          </a:p>
        </p:txBody>
      </p:sp>
      <p:sp>
        <p:nvSpPr>
          <p:cNvPr id="43" name="(x_train, y_train),(x_test, y_test) = mnist.load_data()">
            <a:extLst>
              <a:ext uri="{FF2B5EF4-FFF2-40B4-BE49-F238E27FC236}">
                <a16:creationId xmlns:a16="http://schemas.microsoft.com/office/drawing/2014/main" id="{CFF91885-D799-41AD-8281-1BA605F6C35F}"/>
              </a:ext>
            </a:extLst>
          </p:cNvPr>
          <p:cNvSpPr txBox="1"/>
          <p:nvPr/>
        </p:nvSpPr>
        <p:spPr>
          <a:xfrm>
            <a:off x="1998672" y="5086698"/>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14" name="(x_train, y_train),(x_test, y_test) = mnist.load_data()">
            <a:extLst>
              <a:ext uri="{FF2B5EF4-FFF2-40B4-BE49-F238E27FC236}">
                <a16:creationId xmlns:a16="http://schemas.microsoft.com/office/drawing/2014/main" id="{B2EE4B54-CC30-2294-EB76-EDACE6462F5B}"/>
              </a:ext>
            </a:extLst>
          </p:cNvPr>
          <p:cNvSpPr txBox="1"/>
          <p:nvPr/>
        </p:nvSpPr>
        <p:spPr>
          <a:xfrm>
            <a:off x="2119505" y="617618"/>
            <a:ext cx="6469720"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import </a:t>
            </a:r>
            <a:r>
              <a:rPr lang="en-US" dirty="0" err="1"/>
              <a:t>numpy</a:t>
            </a:r>
            <a:r>
              <a:rPr lang="en-US" dirty="0"/>
              <a:t> as np</a:t>
            </a:r>
          </a:p>
          <a:p>
            <a:pPr algn="l"/>
            <a:r>
              <a:rPr lang="en-US" dirty="0"/>
              <a:t>x = </a:t>
            </a:r>
            <a:r>
              <a:rPr lang="en-US" dirty="0" err="1"/>
              <a:t>np.array</a:t>
            </a:r>
            <a:r>
              <a:rPr lang="en-US" dirty="0"/>
              <a:t>([1,2,3,4])</a:t>
            </a:r>
            <a:endParaRPr dirty="0"/>
          </a:p>
        </p:txBody>
      </p:sp>
      <p:sp>
        <p:nvSpPr>
          <p:cNvPr id="15" name="(x_train, y_train),(x_test, y_test) = mnist.load_data()">
            <a:extLst>
              <a:ext uri="{FF2B5EF4-FFF2-40B4-BE49-F238E27FC236}">
                <a16:creationId xmlns:a16="http://schemas.microsoft.com/office/drawing/2014/main" id="{6DDD5E2D-6F69-BF57-E967-C4EC45E1481F}"/>
              </a:ext>
            </a:extLst>
          </p:cNvPr>
          <p:cNvSpPr txBox="1"/>
          <p:nvPr/>
        </p:nvSpPr>
        <p:spPr>
          <a:xfrm>
            <a:off x="2119505" y="3290740"/>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16" name="(x_train, y_train),(x_test, y_test) = mnist.load_data()">
            <a:extLst>
              <a:ext uri="{FF2B5EF4-FFF2-40B4-BE49-F238E27FC236}">
                <a16:creationId xmlns:a16="http://schemas.microsoft.com/office/drawing/2014/main" id="{84BC9111-09D3-F66D-C55D-9F5DB50A797B}"/>
              </a:ext>
            </a:extLst>
          </p:cNvPr>
          <p:cNvSpPr txBox="1"/>
          <p:nvPr/>
        </p:nvSpPr>
        <p:spPr>
          <a:xfrm>
            <a:off x="2119505" y="2392761"/>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17" name="テキスト ボックス 16">
            <a:extLst>
              <a:ext uri="{FF2B5EF4-FFF2-40B4-BE49-F238E27FC236}">
                <a16:creationId xmlns:a16="http://schemas.microsoft.com/office/drawing/2014/main" id="{E0037015-8FE5-503C-902F-6FCD5CEBE6A8}"/>
              </a:ext>
            </a:extLst>
          </p:cNvPr>
          <p:cNvSpPr txBox="1"/>
          <p:nvPr/>
        </p:nvSpPr>
        <p:spPr>
          <a:xfrm>
            <a:off x="10466962" y="2469408"/>
            <a:ext cx="353600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a:t>
            </a:r>
            <a:endParaRPr lang="ja-JP" altLang="en-US" sz="5700" dirty="0"/>
          </a:p>
        </p:txBody>
      </p:sp>
      <p:sp>
        <p:nvSpPr>
          <p:cNvPr id="18" name="テキスト ボックス 17">
            <a:extLst>
              <a:ext uri="{FF2B5EF4-FFF2-40B4-BE49-F238E27FC236}">
                <a16:creationId xmlns:a16="http://schemas.microsoft.com/office/drawing/2014/main" id="{ECC5D0DB-A35D-4CDF-2C2D-7B0CEFD8EAF0}"/>
              </a:ext>
            </a:extLst>
          </p:cNvPr>
          <p:cNvSpPr txBox="1"/>
          <p:nvPr/>
        </p:nvSpPr>
        <p:spPr>
          <a:xfrm>
            <a:off x="10504253" y="3290740"/>
            <a:ext cx="2932888"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a:t>
            </a:r>
            <a:endParaRPr lang="ja-JP" altLang="en-US" sz="5700" dirty="0"/>
          </a:p>
        </p:txBody>
      </p:sp>
      <p:sp>
        <p:nvSpPr>
          <p:cNvPr id="20" name="テキスト ボックス 19">
            <a:extLst>
              <a:ext uri="{FF2B5EF4-FFF2-40B4-BE49-F238E27FC236}">
                <a16:creationId xmlns:a16="http://schemas.microsoft.com/office/drawing/2014/main" id="{3045FD89-C649-FCB4-8E07-F85849477E18}"/>
              </a:ext>
            </a:extLst>
          </p:cNvPr>
          <p:cNvSpPr txBox="1"/>
          <p:nvPr/>
        </p:nvSpPr>
        <p:spPr>
          <a:xfrm flipH="1">
            <a:off x="10535862" y="5299576"/>
            <a:ext cx="498213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(2,2)</a:t>
            </a:r>
            <a:endParaRPr lang="ja-JP" altLang="en-US" sz="5700" dirty="0"/>
          </a:p>
        </p:txBody>
      </p:sp>
      <p:sp>
        <p:nvSpPr>
          <p:cNvPr id="22" name="テキスト ボックス 21">
            <a:extLst>
              <a:ext uri="{FF2B5EF4-FFF2-40B4-BE49-F238E27FC236}">
                <a16:creationId xmlns:a16="http://schemas.microsoft.com/office/drawing/2014/main" id="{8E8EA6B0-383F-ACA5-524D-459DC6772E5B}"/>
              </a:ext>
            </a:extLst>
          </p:cNvPr>
          <p:cNvSpPr txBox="1"/>
          <p:nvPr/>
        </p:nvSpPr>
        <p:spPr>
          <a:xfrm>
            <a:off x="10535862" y="6043042"/>
            <a:ext cx="3848811"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[1,2]</a:t>
            </a:r>
            <a:endParaRPr lang="ja-JP" altLang="en-US" sz="5700" dirty="0"/>
          </a:p>
        </p:txBody>
      </p:sp>
      <p:sp>
        <p:nvSpPr>
          <p:cNvPr id="24" name="テキスト ボックス 23">
            <a:extLst>
              <a:ext uri="{FF2B5EF4-FFF2-40B4-BE49-F238E27FC236}">
                <a16:creationId xmlns:a16="http://schemas.microsoft.com/office/drawing/2014/main" id="{DCA56286-BAAF-DCC2-20F1-E1C796B31D6F}"/>
              </a:ext>
            </a:extLst>
          </p:cNvPr>
          <p:cNvSpPr txBox="1"/>
          <p:nvPr/>
        </p:nvSpPr>
        <p:spPr>
          <a:xfrm>
            <a:off x="10535862" y="6818535"/>
            <a:ext cx="3848811"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[2]</a:t>
            </a:r>
            <a:endParaRPr lang="ja-JP" altLang="en-US" sz="5700" dirty="0"/>
          </a:p>
        </p:txBody>
      </p:sp>
      <p:sp>
        <p:nvSpPr>
          <p:cNvPr id="25" name="テキスト ボックス 24">
            <a:extLst>
              <a:ext uri="{FF2B5EF4-FFF2-40B4-BE49-F238E27FC236}">
                <a16:creationId xmlns:a16="http://schemas.microsoft.com/office/drawing/2014/main" id="{D2907A80-2D80-BE22-3F96-5E01C706FE0B}"/>
              </a:ext>
            </a:extLst>
          </p:cNvPr>
          <p:cNvSpPr txBox="1"/>
          <p:nvPr/>
        </p:nvSpPr>
        <p:spPr>
          <a:xfrm>
            <a:off x="16289993" y="2659203"/>
            <a:ext cx="900192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4</a:t>
            </a:r>
            <a:r>
              <a:rPr lang="ja-JP" altLang="en-US" sz="4400" dirty="0">
                <a:highlight>
                  <a:srgbClr val="FFFF00"/>
                </a:highlight>
              </a:rPr>
              <a:t>つの要素からなる</a:t>
            </a:r>
            <a:r>
              <a:rPr lang="en-US" altLang="ja-JP" sz="4400" dirty="0">
                <a:highlight>
                  <a:srgbClr val="FFFF00"/>
                </a:highlight>
              </a:rPr>
              <a:t>1</a:t>
            </a:r>
            <a:r>
              <a:rPr lang="ja-JP" altLang="en-US" sz="4400" dirty="0">
                <a:highlight>
                  <a:srgbClr val="FFFF00"/>
                </a:highlight>
              </a:rPr>
              <a:t>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26" name="テキスト ボックス 25">
            <a:extLst>
              <a:ext uri="{FF2B5EF4-FFF2-40B4-BE49-F238E27FC236}">
                <a16:creationId xmlns:a16="http://schemas.microsoft.com/office/drawing/2014/main" id="{B627B5C4-2AE9-61E7-59AC-434C24BBF624}"/>
              </a:ext>
            </a:extLst>
          </p:cNvPr>
          <p:cNvSpPr txBox="1"/>
          <p:nvPr/>
        </p:nvSpPr>
        <p:spPr>
          <a:xfrm>
            <a:off x="16289993" y="3389173"/>
            <a:ext cx="706696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x[0],x[1],x[2],x[3]</a:t>
            </a:r>
          </a:p>
        </p:txBody>
      </p:sp>
      <p:sp>
        <p:nvSpPr>
          <p:cNvPr id="27" name="テキスト ボックス 26">
            <a:extLst>
              <a:ext uri="{FF2B5EF4-FFF2-40B4-BE49-F238E27FC236}">
                <a16:creationId xmlns:a16="http://schemas.microsoft.com/office/drawing/2014/main" id="{620F4828-C51D-B606-8EC5-CE84C1CDC03D}"/>
              </a:ext>
            </a:extLst>
          </p:cNvPr>
          <p:cNvSpPr txBox="1"/>
          <p:nvPr/>
        </p:nvSpPr>
        <p:spPr>
          <a:xfrm>
            <a:off x="16289994" y="5336483"/>
            <a:ext cx="609533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2 × 2 </a:t>
            </a:r>
            <a:r>
              <a:rPr lang="ja-JP" altLang="en-US" sz="4400" dirty="0">
                <a:highlight>
                  <a:srgbClr val="FFFF00"/>
                </a:highlight>
              </a:rPr>
              <a:t>の</a:t>
            </a:r>
            <a:r>
              <a:rPr lang="en-US" altLang="ja-JP" sz="4400" dirty="0">
                <a:highlight>
                  <a:srgbClr val="FFFF00"/>
                </a:highlight>
              </a:rPr>
              <a:t>2</a:t>
            </a:r>
            <a:r>
              <a:rPr lang="ja-JP" altLang="en-US" sz="4400" dirty="0">
                <a:highlight>
                  <a:srgbClr val="FFFF00"/>
                </a:highlight>
              </a:rPr>
              <a:t>次元配列</a:t>
            </a:r>
            <a:endParaRPr kumimoji="0" lang="ja-JP" altLang="en-US" sz="4400" b="0" i="0" u="none" strike="noStrike" cap="none" spc="0" normalizeH="0" baseline="0" dirty="0">
              <a:ln>
                <a:noFill/>
              </a:ln>
              <a:solidFill>
                <a:srgbClr val="000000"/>
              </a:solidFill>
              <a:effectLst/>
              <a:highlight>
                <a:srgbClr val="FFFF00"/>
              </a:highlight>
              <a:uFillTx/>
              <a:latin typeface="ヒラギノ角ゴ ProN W6"/>
              <a:ea typeface="ヒラギノ角ゴ ProN W6"/>
              <a:cs typeface="ヒラギノ角ゴ ProN W6"/>
              <a:sym typeface="ヒラギノ角ゴ ProN W6"/>
            </a:endParaRPr>
          </a:p>
        </p:txBody>
      </p:sp>
      <p:sp>
        <p:nvSpPr>
          <p:cNvPr id="28" name="テキスト ボックス 27">
            <a:extLst>
              <a:ext uri="{FF2B5EF4-FFF2-40B4-BE49-F238E27FC236}">
                <a16:creationId xmlns:a16="http://schemas.microsoft.com/office/drawing/2014/main" id="{2A1AC540-8AA7-FA4F-5E2F-99B17D26ECA9}"/>
              </a:ext>
            </a:extLst>
          </p:cNvPr>
          <p:cNvSpPr txBox="1"/>
          <p:nvPr/>
        </p:nvSpPr>
        <p:spPr>
          <a:xfrm>
            <a:off x="16289994" y="6159582"/>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dirty="0">
                <a:highlight>
                  <a:srgbClr val="FFFF00"/>
                </a:highlight>
              </a:rPr>
              <a:t>[x[0],x[1]]</a:t>
            </a:r>
          </a:p>
        </p:txBody>
      </p:sp>
      <p:sp>
        <p:nvSpPr>
          <p:cNvPr id="29" name="テキスト ボックス 28">
            <a:extLst>
              <a:ext uri="{FF2B5EF4-FFF2-40B4-BE49-F238E27FC236}">
                <a16:creationId xmlns:a16="http://schemas.microsoft.com/office/drawing/2014/main" id="{D0D487CE-3DCE-4AD4-886A-E381FC4CFFA5}"/>
              </a:ext>
            </a:extLst>
          </p:cNvPr>
          <p:cNvSpPr txBox="1"/>
          <p:nvPr/>
        </p:nvSpPr>
        <p:spPr>
          <a:xfrm>
            <a:off x="16289994" y="6982682"/>
            <a:ext cx="449781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highlight>
                  <a:srgbClr val="FFFF00"/>
                </a:highlight>
              </a:rPr>
              <a:t>その２つ目</a:t>
            </a:r>
            <a:endParaRPr lang="en-US" altLang="ja-JP" sz="4400" dirty="0">
              <a:highlight>
                <a:srgbClr val="FFFF00"/>
              </a:highlight>
            </a:endParaRPr>
          </a:p>
        </p:txBody>
      </p:sp>
    </p:spTree>
    <p:extLst>
      <p:ext uri="{BB962C8B-B14F-4D97-AF65-F5344CB8AC3E}">
        <p14:creationId xmlns:p14="http://schemas.microsoft.com/office/powerpoint/2010/main" val="40193710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x_train, y_train),(x_test, y_test) = mnist.load_data()">
            <a:extLst>
              <a:ext uri="{FF2B5EF4-FFF2-40B4-BE49-F238E27FC236}">
                <a16:creationId xmlns:a16="http://schemas.microsoft.com/office/drawing/2014/main" id="{1C867636-AD17-42A4-A835-A95323E608E3}"/>
              </a:ext>
            </a:extLst>
          </p:cNvPr>
          <p:cNvSpPr txBox="1"/>
          <p:nvPr/>
        </p:nvSpPr>
        <p:spPr>
          <a:xfrm>
            <a:off x="1998672" y="7780635"/>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39" name="(x_train, y_train),(x_test, y_test) = mnist.load_data()">
            <a:extLst>
              <a:ext uri="{FF2B5EF4-FFF2-40B4-BE49-F238E27FC236}">
                <a16:creationId xmlns:a16="http://schemas.microsoft.com/office/drawing/2014/main" id="{D78024D5-BA5F-46FA-973F-20772B486ECD}"/>
              </a:ext>
            </a:extLst>
          </p:cNvPr>
          <p:cNvSpPr txBox="1"/>
          <p:nvPr/>
        </p:nvSpPr>
        <p:spPr>
          <a:xfrm>
            <a:off x="1998672" y="9576593"/>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40" name="(x_train, y_train),(x_test, y_test) = mnist.load_data()">
            <a:extLst>
              <a:ext uri="{FF2B5EF4-FFF2-40B4-BE49-F238E27FC236}">
                <a16:creationId xmlns:a16="http://schemas.microsoft.com/office/drawing/2014/main" id="{A45DA5B6-A34C-446D-B237-33A4256378EC}"/>
              </a:ext>
            </a:extLst>
          </p:cNvPr>
          <p:cNvSpPr txBox="1"/>
          <p:nvPr/>
        </p:nvSpPr>
        <p:spPr>
          <a:xfrm>
            <a:off x="1998672" y="10474572"/>
            <a:ext cx="466794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a:t>
            </a:r>
            <a:r>
              <a:rPr lang="ja-JP" altLang="en-US" dirty="0"/>
              <a:t>　</a:t>
            </a:r>
            <a:endParaRPr dirty="0"/>
          </a:p>
        </p:txBody>
      </p:sp>
      <p:sp>
        <p:nvSpPr>
          <p:cNvPr id="41" name="(x_train, y_train),(x_test, y_test) = mnist.load_data()">
            <a:extLst>
              <a:ext uri="{FF2B5EF4-FFF2-40B4-BE49-F238E27FC236}">
                <a16:creationId xmlns:a16="http://schemas.microsoft.com/office/drawing/2014/main" id="{E0650B89-8804-4176-A4F2-BCA47133A82A}"/>
              </a:ext>
            </a:extLst>
          </p:cNvPr>
          <p:cNvSpPr txBox="1"/>
          <p:nvPr/>
        </p:nvSpPr>
        <p:spPr>
          <a:xfrm>
            <a:off x="1998672" y="11372548"/>
            <a:ext cx="548708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print(x[0][1][1])</a:t>
            </a:r>
            <a:r>
              <a:rPr lang="ja-JP" altLang="en-US" dirty="0"/>
              <a:t>　</a:t>
            </a:r>
            <a:endParaRPr dirty="0"/>
          </a:p>
        </p:txBody>
      </p:sp>
      <p:sp>
        <p:nvSpPr>
          <p:cNvPr id="44" name="(x_train, y_train),(x_test, y_test) = mnist.load_data()">
            <a:extLst>
              <a:ext uri="{FF2B5EF4-FFF2-40B4-BE49-F238E27FC236}">
                <a16:creationId xmlns:a16="http://schemas.microsoft.com/office/drawing/2014/main" id="{CB0456B7-BAFF-4831-B340-289DBE01F617}"/>
              </a:ext>
            </a:extLst>
          </p:cNvPr>
          <p:cNvSpPr txBox="1"/>
          <p:nvPr/>
        </p:nvSpPr>
        <p:spPr>
          <a:xfrm>
            <a:off x="1998672" y="8678614"/>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14" name="(x_train, y_train),(x_test, y_test) = mnist.load_data()">
            <a:extLst>
              <a:ext uri="{FF2B5EF4-FFF2-40B4-BE49-F238E27FC236}">
                <a16:creationId xmlns:a16="http://schemas.microsoft.com/office/drawing/2014/main" id="{6A75A7CD-FC9F-0A9F-0278-5DCA6130DDE6}"/>
              </a:ext>
            </a:extLst>
          </p:cNvPr>
          <p:cNvSpPr txBox="1"/>
          <p:nvPr/>
        </p:nvSpPr>
        <p:spPr>
          <a:xfrm>
            <a:off x="1998672" y="4188719"/>
            <a:ext cx="742350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a:t>
            </a:r>
            <a:endParaRPr dirty="0"/>
          </a:p>
        </p:txBody>
      </p:sp>
      <p:sp>
        <p:nvSpPr>
          <p:cNvPr id="15" name="(x_train, y_train),(x_test, y_test) = mnist.load_data()">
            <a:extLst>
              <a:ext uri="{FF2B5EF4-FFF2-40B4-BE49-F238E27FC236}">
                <a16:creationId xmlns:a16="http://schemas.microsoft.com/office/drawing/2014/main" id="{4157963E-E191-AE66-9BF5-2A6F0FE4552F}"/>
              </a:ext>
            </a:extLst>
          </p:cNvPr>
          <p:cNvSpPr txBox="1"/>
          <p:nvPr/>
        </p:nvSpPr>
        <p:spPr>
          <a:xfrm>
            <a:off x="1998672" y="5984677"/>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16" name="(x_train, y_train),(x_test, y_test) = mnist.load_data()">
            <a:extLst>
              <a:ext uri="{FF2B5EF4-FFF2-40B4-BE49-F238E27FC236}">
                <a16:creationId xmlns:a16="http://schemas.microsoft.com/office/drawing/2014/main" id="{7F342686-CD4E-E6F2-1F82-23D91B40BA81}"/>
              </a:ext>
            </a:extLst>
          </p:cNvPr>
          <p:cNvSpPr txBox="1"/>
          <p:nvPr/>
        </p:nvSpPr>
        <p:spPr>
          <a:xfrm>
            <a:off x="1998672" y="6882656"/>
            <a:ext cx="466794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a:t>
            </a:r>
            <a:r>
              <a:rPr lang="ja-JP" altLang="en-US" dirty="0"/>
              <a:t>　</a:t>
            </a:r>
            <a:endParaRPr dirty="0"/>
          </a:p>
        </p:txBody>
      </p:sp>
      <p:sp>
        <p:nvSpPr>
          <p:cNvPr id="17" name="(x_train, y_train),(x_test, y_test) = mnist.load_data()">
            <a:extLst>
              <a:ext uri="{FF2B5EF4-FFF2-40B4-BE49-F238E27FC236}">
                <a16:creationId xmlns:a16="http://schemas.microsoft.com/office/drawing/2014/main" id="{24F1DEEE-0062-D916-D5A6-0D129DA77CF8}"/>
              </a:ext>
            </a:extLst>
          </p:cNvPr>
          <p:cNvSpPr txBox="1"/>
          <p:nvPr/>
        </p:nvSpPr>
        <p:spPr>
          <a:xfrm>
            <a:off x="1998672" y="5086698"/>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18" name="(x_train, y_train),(x_test, y_test) = mnist.load_data()">
            <a:extLst>
              <a:ext uri="{FF2B5EF4-FFF2-40B4-BE49-F238E27FC236}">
                <a16:creationId xmlns:a16="http://schemas.microsoft.com/office/drawing/2014/main" id="{B02BAC90-66F2-662D-1872-64451B8E53D6}"/>
              </a:ext>
            </a:extLst>
          </p:cNvPr>
          <p:cNvSpPr txBox="1"/>
          <p:nvPr/>
        </p:nvSpPr>
        <p:spPr>
          <a:xfrm>
            <a:off x="2119505" y="617618"/>
            <a:ext cx="6469720"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import </a:t>
            </a:r>
            <a:r>
              <a:rPr lang="en-US" dirty="0" err="1"/>
              <a:t>numpy</a:t>
            </a:r>
            <a:r>
              <a:rPr lang="en-US" dirty="0"/>
              <a:t> as np</a:t>
            </a:r>
          </a:p>
          <a:p>
            <a:pPr algn="l"/>
            <a:r>
              <a:rPr lang="en-US" dirty="0"/>
              <a:t>x = </a:t>
            </a:r>
            <a:r>
              <a:rPr lang="en-US" dirty="0" err="1"/>
              <a:t>np.array</a:t>
            </a:r>
            <a:r>
              <a:rPr lang="en-US" dirty="0"/>
              <a:t>([1,2,3,4])</a:t>
            </a:r>
            <a:endParaRPr dirty="0"/>
          </a:p>
        </p:txBody>
      </p:sp>
      <p:sp>
        <p:nvSpPr>
          <p:cNvPr id="19" name="(x_train, y_train),(x_test, y_test) = mnist.load_data()">
            <a:extLst>
              <a:ext uri="{FF2B5EF4-FFF2-40B4-BE49-F238E27FC236}">
                <a16:creationId xmlns:a16="http://schemas.microsoft.com/office/drawing/2014/main" id="{DA2C503B-916D-1D2D-8601-921B16CEC7EF}"/>
              </a:ext>
            </a:extLst>
          </p:cNvPr>
          <p:cNvSpPr txBox="1"/>
          <p:nvPr/>
        </p:nvSpPr>
        <p:spPr>
          <a:xfrm>
            <a:off x="2119505" y="3290740"/>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20" name="(x_train, y_train),(x_test, y_test) = mnist.load_data()">
            <a:extLst>
              <a:ext uri="{FF2B5EF4-FFF2-40B4-BE49-F238E27FC236}">
                <a16:creationId xmlns:a16="http://schemas.microsoft.com/office/drawing/2014/main" id="{A521202B-A03E-84C6-D3D0-0D0274E5AD2C}"/>
              </a:ext>
            </a:extLst>
          </p:cNvPr>
          <p:cNvSpPr txBox="1"/>
          <p:nvPr/>
        </p:nvSpPr>
        <p:spPr>
          <a:xfrm>
            <a:off x="2119505" y="2392761"/>
            <a:ext cx="498213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x.shape</a:t>
            </a:r>
            <a:r>
              <a:rPr lang="en-US" dirty="0"/>
              <a:t>)</a:t>
            </a:r>
            <a:r>
              <a:rPr lang="ja-JP" altLang="en-US" dirty="0"/>
              <a:t>　</a:t>
            </a:r>
            <a:endParaRPr dirty="0"/>
          </a:p>
        </p:txBody>
      </p:sp>
      <p:sp>
        <p:nvSpPr>
          <p:cNvPr id="21" name="テキスト ボックス 20">
            <a:extLst>
              <a:ext uri="{FF2B5EF4-FFF2-40B4-BE49-F238E27FC236}">
                <a16:creationId xmlns:a16="http://schemas.microsoft.com/office/drawing/2014/main" id="{C4654FA8-EA86-2EAD-8D29-047C0E1E574D}"/>
              </a:ext>
            </a:extLst>
          </p:cNvPr>
          <p:cNvSpPr txBox="1"/>
          <p:nvPr/>
        </p:nvSpPr>
        <p:spPr>
          <a:xfrm>
            <a:off x="10466962" y="2469408"/>
            <a:ext cx="3536003"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a:t>
            </a:r>
            <a:endParaRPr lang="ja-JP" altLang="en-US" sz="5700" dirty="0"/>
          </a:p>
        </p:txBody>
      </p:sp>
      <p:sp>
        <p:nvSpPr>
          <p:cNvPr id="22" name="テキスト ボックス 21">
            <a:extLst>
              <a:ext uri="{FF2B5EF4-FFF2-40B4-BE49-F238E27FC236}">
                <a16:creationId xmlns:a16="http://schemas.microsoft.com/office/drawing/2014/main" id="{42C0211E-3A56-8A01-B5B1-3AC77F056485}"/>
              </a:ext>
            </a:extLst>
          </p:cNvPr>
          <p:cNvSpPr txBox="1"/>
          <p:nvPr/>
        </p:nvSpPr>
        <p:spPr>
          <a:xfrm>
            <a:off x="10504253" y="3290740"/>
            <a:ext cx="2932888"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a:t>
            </a:r>
            <a:endParaRPr lang="ja-JP" altLang="en-US" sz="5700" dirty="0"/>
          </a:p>
        </p:txBody>
      </p:sp>
      <p:sp>
        <p:nvSpPr>
          <p:cNvPr id="23" name="テキスト ボックス 22">
            <a:extLst>
              <a:ext uri="{FF2B5EF4-FFF2-40B4-BE49-F238E27FC236}">
                <a16:creationId xmlns:a16="http://schemas.microsoft.com/office/drawing/2014/main" id="{6AD0D7B7-F394-FE12-28BE-A7B00B840202}"/>
              </a:ext>
            </a:extLst>
          </p:cNvPr>
          <p:cNvSpPr txBox="1"/>
          <p:nvPr/>
        </p:nvSpPr>
        <p:spPr>
          <a:xfrm flipH="1">
            <a:off x="10535862" y="5299576"/>
            <a:ext cx="3848811"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(2,2)</a:t>
            </a:r>
            <a:endParaRPr lang="ja-JP" altLang="en-US" sz="5700" dirty="0"/>
          </a:p>
        </p:txBody>
      </p:sp>
      <p:sp>
        <p:nvSpPr>
          <p:cNvPr id="24" name="テキスト ボックス 23">
            <a:extLst>
              <a:ext uri="{FF2B5EF4-FFF2-40B4-BE49-F238E27FC236}">
                <a16:creationId xmlns:a16="http://schemas.microsoft.com/office/drawing/2014/main" id="{6C8993D4-9A11-91A5-7FA7-D21AE0AF056E}"/>
              </a:ext>
            </a:extLst>
          </p:cNvPr>
          <p:cNvSpPr txBox="1"/>
          <p:nvPr/>
        </p:nvSpPr>
        <p:spPr>
          <a:xfrm>
            <a:off x="10535863" y="6043042"/>
            <a:ext cx="3677094"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[1,2]</a:t>
            </a:r>
            <a:endParaRPr lang="ja-JP" altLang="en-US" sz="5700" dirty="0"/>
          </a:p>
        </p:txBody>
      </p:sp>
      <p:sp>
        <p:nvSpPr>
          <p:cNvPr id="25" name="テキスト ボックス 24">
            <a:extLst>
              <a:ext uri="{FF2B5EF4-FFF2-40B4-BE49-F238E27FC236}">
                <a16:creationId xmlns:a16="http://schemas.microsoft.com/office/drawing/2014/main" id="{A097923B-1AFB-48FF-0DD3-496BB82CC6FA}"/>
              </a:ext>
            </a:extLst>
          </p:cNvPr>
          <p:cNvSpPr txBox="1"/>
          <p:nvPr/>
        </p:nvSpPr>
        <p:spPr>
          <a:xfrm>
            <a:off x="10535862" y="6818535"/>
            <a:ext cx="466794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[2]</a:t>
            </a:r>
            <a:endParaRPr lang="ja-JP" altLang="en-US" sz="5700" dirty="0"/>
          </a:p>
        </p:txBody>
      </p:sp>
      <p:sp>
        <p:nvSpPr>
          <p:cNvPr id="27" name="テキスト ボックス 26">
            <a:extLst>
              <a:ext uri="{FF2B5EF4-FFF2-40B4-BE49-F238E27FC236}">
                <a16:creationId xmlns:a16="http://schemas.microsoft.com/office/drawing/2014/main" id="{7A9125DB-99B8-7F27-BA29-164DC83B7AF3}"/>
              </a:ext>
            </a:extLst>
          </p:cNvPr>
          <p:cNvSpPr txBox="1"/>
          <p:nvPr/>
        </p:nvSpPr>
        <p:spPr>
          <a:xfrm>
            <a:off x="10624885" y="8796540"/>
            <a:ext cx="4304361"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(2,2,2)</a:t>
            </a:r>
            <a:endParaRPr lang="ja-JP" altLang="en-US" sz="5700" dirty="0"/>
          </a:p>
        </p:txBody>
      </p:sp>
      <p:sp>
        <p:nvSpPr>
          <p:cNvPr id="29" name="テキスト ボックス 28">
            <a:extLst>
              <a:ext uri="{FF2B5EF4-FFF2-40B4-BE49-F238E27FC236}">
                <a16:creationId xmlns:a16="http://schemas.microsoft.com/office/drawing/2014/main" id="{E82CF12E-BC21-DEC3-78DC-B029FE4CB9D7}"/>
              </a:ext>
            </a:extLst>
          </p:cNvPr>
          <p:cNvSpPr txBox="1"/>
          <p:nvPr/>
        </p:nvSpPr>
        <p:spPr>
          <a:xfrm>
            <a:off x="10624885" y="9671615"/>
            <a:ext cx="636029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[[1,2],[3,4]]</a:t>
            </a:r>
            <a:endParaRPr lang="ja-JP" altLang="en-US" sz="5700" dirty="0"/>
          </a:p>
        </p:txBody>
      </p:sp>
      <p:sp>
        <p:nvSpPr>
          <p:cNvPr id="31" name="テキスト ボックス 30">
            <a:extLst>
              <a:ext uri="{FF2B5EF4-FFF2-40B4-BE49-F238E27FC236}">
                <a16:creationId xmlns:a16="http://schemas.microsoft.com/office/drawing/2014/main" id="{CCC85B4A-CE6F-9B63-8559-1C9174CA044A}"/>
              </a:ext>
            </a:extLst>
          </p:cNvPr>
          <p:cNvSpPr txBox="1"/>
          <p:nvPr/>
        </p:nvSpPr>
        <p:spPr>
          <a:xfrm>
            <a:off x="10624885" y="10531857"/>
            <a:ext cx="384490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[3,4]</a:t>
            </a:r>
            <a:endParaRPr lang="ja-JP" altLang="en-US" sz="5700" dirty="0"/>
          </a:p>
        </p:txBody>
      </p:sp>
      <p:sp>
        <p:nvSpPr>
          <p:cNvPr id="33" name="テキスト ボックス 32">
            <a:extLst>
              <a:ext uri="{FF2B5EF4-FFF2-40B4-BE49-F238E27FC236}">
                <a16:creationId xmlns:a16="http://schemas.microsoft.com/office/drawing/2014/main" id="{8D1E797C-6574-E03D-B336-5703A12664A7}"/>
              </a:ext>
            </a:extLst>
          </p:cNvPr>
          <p:cNvSpPr txBox="1"/>
          <p:nvPr/>
        </p:nvSpPr>
        <p:spPr>
          <a:xfrm>
            <a:off x="10624885" y="11382326"/>
            <a:ext cx="3844905" cy="969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5700" dirty="0"/>
              <a:t>→　</a:t>
            </a:r>
            <a:r>
              <a:rPr lang="en-US" altLang="ja-JP" sz="5700" dirty="0"/>
              <a:t>[4]</a:t>
            </a:r>
            <a:endParaRPr lang="ja-JP" altLang="en-US" sz="5700" dirty="0"/>
          </a:p>
        </p:txBody>
      </p:sp>
    </p:spTree>
    <p:extLst>
      <p:ext uri="{BB962C8B-B14F-4D97-AF65-F5344CB8AC3E}">
        <p14:creationId xmlns:p14="http://schemas.microsoft.com/office/powerpoint/2010/main" val="7135095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267FEB2D-98D2-4A37-85AF-E5A6D0D50595}"/>
              </a:ext>
            </a:extLst>
          </p:cNvPr>
          <p:cNvSpPr/>
          <p:nvPr/>
        </p:nvSpPr>
        <p:spPr>
          <a:xfrm>
            <a:off x="6139947" y="4280217"/>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正方形/長方形 15">
            <a:extLst>
              <a:ext uri="{FF2B5EF4-FFF2-40B4-BE49-F238E27FC236}">
                <a16:creationId xmlns:a16="http://schemas.microsoft.com/office/drawing/2014/main" id="{CB1C680F-5D6A-4575-9E34-61F12AAF9BEB}"/>
              </a:ext>
            </a:extLst>
          </p:cNvPr>
          <p:cNvSpPr/>
          <p:nvPr/>
        </p:nvSpPr>
        <p:spPr>
          <a:xfrm>
            <a:off x="9878155" y="660119"/>
            <a:ext cx="3923624"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正方形/長方形 2">
            <a:extLst>
              <a:ext uri="{FF2B5EF4-FFF2-40B4-BE49-F238E27FC236}">
                <a16:creationId xmlns:a16="http://schemas.microsoft.com/office/drawing/2014/main" id="{A6BDD489-DD92-4F5B-806E-2DA049B35231}"/>
              </a:ext>
            </a:extLst>
          </p:cNvPr>
          <p:cNvSpPr/>
          <p:nvPr/>
        </p:nvSpPr>
        <p:spPr>
          <a:xfrm>
            <a:off x="6367664" y="666567"/>
            <a:ext cx="3294347"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8" name="(x_train, y_train),(x_test, y_test) = mnist.load_data()">
            <a:extLst>
              <a:ext uri="{FF2B5EF4-FFF2-40B4-BE49-F238E27FC236}">
                <a16:creationId xmlns:a16="http://schemas.microsoft.com/office/drawing/2014/main" id="{1C867636-AD17-42A4-A835-A95323E608E3}"/>
              </a:ext>
            </a:extLst>
          </p:cNvPr>
          <p:cNvSpPr txBox="1"/>
          <p:nvPr/>
        </p:nvSpPr>
        <p:spPr>
          <a:xfrm>
            <a:off x="2370765" y="641754"/>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39" name="(x_train, y_train),(x_test, y_test) = mnist.load_data()">
            <a:extLst>
              <a:ext uri="{FF2B5EF4-FFF2-40B4-BE49-F238E27FC236}">
                <a16:creationId xmlns:a16="http://schemas.microsoft.com/office/drawing/2014/main" id="{D78024D5-BA5F-46FA-973F-20772B486ECD}"/>
              </a:ext>
            </a:extLst>
          </p:cNvPr>
          <p:cNvSpPr txBox="1"/>
          <p:nvPr/>
        </p:nvSpPr>
        <p:spPr>
          <a:xfrm>
            <a:off x="2228885" y="2671103"/>
            <a:ext cx="861774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　</a:t>
            </a:r>
            <a:r>
              <a:rPr lang="en-US" altLang="ja-JP" dirty="0"/>
              <a:t>[[1,2],[3,4]]</a:t>
            </a:r>
            <a:endParaRPr dirty="0"/>
          </a:p>
        </p:txBody>
      </p:sp>
      <p:sp>
        <p:nvSpPr>
          <p:cNvPr id="40" name="(x_train, y_train),(x_test, y_test) = mnist.load_data()">
            <a:extLst>
              <a:ext uri="{FF2B5EF4-FFF2-40B4-BE49-F238E27FC236}">
                <a16:creationId xmlns:a16="http://schemas.microsoft.com/office/drawing/2014/main" id="{A45DA5B6-A34C-446D-B237-33A4256378EC}"/>
              </a:ext>
            </a:extLst>
          </p:cNvPr>
          <p:cNvSpPr txBox="1"/>
          <p:nvPr/>
        </p:nvSpPr>
        <p:spPr>
          <a:xfrm>
            <a:off x="2228886" y="6274922"/>
            <a:ext cx="74331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a:t>
            </a:r>
            <a:r>
              <a:rPr lang="ja-JP" altLang="en-US" dirty="0"/>
              <a:t>　→　</a:t>
            </a:r>
            <a:r>
              <a:rPr lang="en-US" altLang="ja-JP" dirty="0"/>
              <a:t>[3,4]</a:t>
            </a:r>
            <a:endParaRPr dirty="0"/>
          </a:p>
        </p:txBody>
      </p:sp>
      <p:sp>
        <p:nvSpPr>
          <p:cNvPr id="41" name="(x_train, y_train),(x_test, y_test) = mnist.load_data()">
            <a:extLst>
              <a:ext uri="{FF2B5EF4-FFF2-40B4-BE49-F238E27FC236}">
                <a16:creationId xmlns:a16="http://schemas.microsoft.com/office/drawing/2014/main" id="{E0650B89-8804-4176-A4F2-BCA47133A82A}"/>
              </a:ext>
            </a:extLst>
          </p:cNvPr>
          <p:cNvSpPr txBox="1"/>
          <p:nvPr/>
        </p:nvSpPr>
        <p:spPr>
          <a:xfrm>
            <a:off x="2243929" y="9863013"/>
            <a:ext cx="769922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print(x[0][1][1])</a:t>
            </a:r>
            <a:r>
              <a:rPr lang="ja-JP" altLang="en-US" dirty="0"/>
              <a:t>　→　</a:t>
            </a:r>
            <a:r>
              <a:rPr lang="en-US" altLang="ja-JP" dirty="0"/>
              <a:t>[4]</a:t>
            </a:r>
            <a:endParaRPr dirty="0"/>
          </a:p>
        </p:txBody>
      </p:sp>
      <p:sp>
        <p:nvSpPr>
          <p:cNvPr id="4" name="テキスト ボックス 3">
            <a:extLst>
              <a:ext uri="{FF2B5EF4-FFF2-40B4-BE49-F238E27FC236}">
                <a16:creationId xmlns:a16="http://schemas.microsoft.com/office/drawing/2014/main" id="{0B96037F-CFAC-47AA-A557-197237E3AEF4}"/>
              </a:ext>
            </a:extLst>
          </p:cNvPr>
          <p:cNvSpPr txBox="1"/>
          <p:nvPr/>
        </p:nvSpPr>
        <p:spPr>
          <a:xfrm>
            <a:off x="7585363" y="1810351"/>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0</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18" name="テキスト ボックス 17">
            <a:extLst>
              <a:ext uri="{FF2B5EF4-FFF2-40B4-BE49-F238E27FC236}">
                <a16:creationId xmlns:a16="http://schemas.microsoft.com/office/drawing/2014/main" id="{AC57041B-7387-432F-8DB5-E07E34EF99F0}"/>
              </a:ext>
            </a:extLst>
          </p:cNvPr>
          <p:cNvSpPr txBox="1"/>
          <p:nvPr/>
        </p:nvSpPr>
        <p:spPr>
          <a:xfrm>
            <a:off x="11127733" y="1755299"/>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1</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21" name="正方形/長方形 20">
            <a:extLst>
              <a:ext uri="{FF2B5EF4-FFF2-40B4-BE49-F238E27FC236}">
                <a16:creationId xmlns:a16="http://schemas.microsoft.com/office/drawing/2014/main" id="{CC3CB44A-F703-40E7-8541-D45A8D2AE291}"/>
              </a:ext>
            </a:extLst>
          </p:cNvPr>
          <p:cNvSpPr/>
          <p:nvPr/>
        </p:nvSpPr>
        <p:spPr>
          <a:xfrm>
            <a:off x="6367664" y="4255579"/>
            <a:ext cx="1418251" cy="1048971"/>
          </a:xfrm>
          <a:prstGeom prst="rect">
            <a:avLst/>
          </a:prstGeom>
          <a:solidFill>
            <a:schemeClr val="accent2">
              <a:lumMod val="20000"/>
              <a:lumOff val="80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89ADC96B-4526-4021-9215-20B090BABF9A}"/>
              </a:ext>
            </a:extLst>
          </p:cNvPr>
          <p:cNvSpPr/>
          <p:nvPr/>
        </p:nvSpPr>
        <p:spPr>
          <a:xfrm>
            <a:off x="7995793" y="4250010"/>
            <a:ext cx="1418251" cy="1048971"/>
          </a:xfrm>
          <a:prstGeom prst="rect">
            <a:avLst/>
          </a:prstGeom>
          <a:solidFill>
            <a:schemeClr val="accent2">
              <a:lumMod val="20000"/>
              <a:lumOff val="80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x_train, y_train),(x_test, y_test) = mnist.load_data()">
            <a:extLst>
              <a:ext uri="{FF2B5EF4-FFF2-40B4-BE49-F238E27FC236}">
                <a16:creationId xmlns:a16="http://schemas.microsoft.com/office/drawing/2014/main" id="{715D7F1E-B84C-4C61-A8F1-464731903155}"/>
              </a:ext>
            </a:extLst>
          </p:cNvPr>
          <p:cNvSpPr txBox="1"/>
          <p:nvPr/>
        </p:nvSpPr>
        <p:spPr>
          <a:xfrm>
            <a:off x="2228885" y="4245573"/>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23" name="テキスト ボックス 22">
            <a:extLst>
              <a:ext uri="{FF2B5EF4-FFF2-40B4-BE49-F238E27FC236}">
                <a16:creationId xmlns:a16="http://schemas.microsoft.com/office/drawing/2014/main" id="{55C63D9B-E29C-4D98-B9D6-2BB6B3FCB155}"/>
              </a:ext>
            </a:extLst>
          </p:cNvPr>
          <p:cNvSpPr txBox="1"/>
          <p:nvPr/>
        </p:nvSpPr>
        <p:spPr>
          <a:xfrm>
            <a:off x="6728646" y="5394708"/>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0</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24" name="テキスト ボックス 23">
            <a:extLst>
              <a:ext uri="{FF2B5EF4-FFF2-40B4-BE49-F238E27FC236}">
                <a16:creationId xmlns:a16="http://schemas.microsoft.com/office/drawing/2014/main" id="{A7F9086D-D201-4689-A15F-92B75211A4DC}"/>
              </a:ext>
            </a:extLst>
          </p:cNvPr>
          <p:cNvSpPr txBox="1"/>
          <p:nvPr/>
        </p:nvSpPr>
        <p:spPr>
          <a:xfrm>
            <a:off x="8330846" y="5456463"/>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1</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25" name="正方形/長方形 24">
            <a:extLst>
              <a:ext uri="{FF2B5EF4-FFF2-40B4-BE49-F238E27FC236}">
                <a16:creationId xmlns:a16="http://schemas.microsoft.com/office/drawing/2014/main" id="{293C1132-0F75-406A-86F8-363793ADDB0A}"/>
              </a:ext>
            </a:extLst>
          </p:cNvPr>
          <p:cNvSpPr/>
          <p:nvPr/>
        </p:nvSpPr>
        <p:spPr>
          <a:xfrm>
            <a:off x="6226619" y="7769547"/>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正方形/長方形 25">
            <a:extLst>
              <a:ext uri="{FF2B5EF4-FFF2-40B4-BE49-F238E27FC236}">
                <a16:creationId xmlns:a16="http://schemas.microsoft.com/office/drawing/2014/main" id="{9E5B432A-A7B7-4939-A8F0-F29F447AF24B}"/>
              </a:ext>
            </a:extLst>
          </p:cNvPr>
          <p:cNvSpPr/>
          <p:nvPr/>
        </p:nvSpPr>
        <p:spPr>
          <a:xfrm>
            <a:off x="6367663" y="7671262"/>
            <a:ext cx="1418251" cy="1048971"/>
          </a:xfrm>
          <a:prstGeom prst="rect">
            <a:avLst/>
          </a:prstGeom>
          <a:solidFill>
            <a:schemeClr val="accent2">
              <a:lumMod val="20000"/>
              <a:lumOff val="80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正方形/長方形 26">
            <a:extLst>
              <a:ext uri="{FF2B5EF4-FFF2-40B4-BE49-F238E27FC236}">
                <a16:creationId xmlns:a16="http://schemas.microsoft.com/office/drawing/2014/main" id="{82685154-AD62-4546-AAD2-FCA0789F9C1F}"/>
              </a:ext>
            </a:extLst>
          </p:cNvPr>
          <p:cNvSpPr/>
          <p:nvPr/>
        </p:nvSpPr>
        <p:spPr>
          <a:xfrm>
            <a:off x="8064698" y="7671262"/>
            <a:ext cx="1418251" cy="1048971"/>
          </a:xfrm>
          <a:prstGeom prst="rect">
            <a:avLst/>
          </a:prstGeom>
          <a:solidFill>
            <a:schemeClr val="accent2">
              <a:lumMod val="20000"/>
              <a:lumOff val="80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8" name="(x_train, y_train),(x_test, y_test) = mnist.load_data()">
            <a:extLst>
              <a:ext uri="{FF2B5EF4-FFF2-40B4-BE49-F238E27FC236}">
                <a16:creationId xmlns:a16="http://schemas.microsoft.com/office/drawing/2014/main" id="{A58BD9D8-A698-4C96-978C-6D1FDB4D97DA}"/>
              </a:ext>
            </a:extLst>
          </p:cNvPr>
          <p:cNvSpPr txBox="1"/>
          <p:nvPr/>
        </p:nvSpPr>
        <p:spPr>
          <a:xfrm>
            <a:off x="2183281" y="7703358"/>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29" name="テキスト ボックス 28">
            <a:extLst>
              <a:ext uri="{FF2B5EF4-FFF2-40B4-BE49-F238E27FC236}">
                <a16:creationId xmlns:a16="http://schemas.microsoft.com/office/drawing/2014/main" id="{C9697537-AF77-4DC8-9AAE-07AE581BA6D9}"/>
              </a:ext>
            </a:extLst>
          </p:cNvPr>
          <p:cNvSpPr txBox="1"/>
          <p:nvPr/>
        </p:nvSpPr>
        <p:spPr>
          <a:xfrm>
            <a:off x="7983371" y="8714194"/>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0</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30" name="テキスト ボックス 29">
            <a:extLst>
              <a:ext uri="{FF2B5EF4-FFF2-40B4-BE49-F238E27FC236}">
                <a16:creationId xmlns:a16="http://schemas.microsoft.com/office/drawing/2014/main" id="{5F81C94A-B2CF-40C6-88D1-81F457D5CB26}"/>
              </a:ext>
            </a:extLst>
          </p:cNvPr>
          <p:cNvSpPr txBox="1"/>
          <p:nvPr/>
        </p:nvSpPr>
        <p:spPr>
          <a:xfrm>
            <a:off x="8547467" y="8733220"/>
            <a:ext cx="7481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1</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41591365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x_train, y_train),(x_test, y_test) = mnist.load_data()"/>
          <p:cNvSpPr txBox="1"/>
          <p:nvPr/>
        </p:nvSpPr>
        <p:spPr>
          <a:xfrm>
            <a:off x="8321111" y="736495"/>
            <a:ext cx="601767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print(</a:t>
            </a:r>
            <a:r>
              <a:rPr lang="en-US" dirty="0" err="1"/>
              <a:t>x_train.shape</a:t>
            </a:r>
            <a:r>
              <a:rPr lang="en-US" dirty="0"/>
              <a:t>)</a:t>
            </a:r>
            <a:endParaRPr dirty="0"/>
          </a:p>
        </p:txBody>
      </p:sp>
      <p:sp>
        <p:nvSpPr>
          <p:cNvPr id="34" name="(x_train, y_train),(x_test, y_test) = mnist.load_data()">
            <a:extLst>
              <a:ext uri="{FF2B5EF4-FFF2-40B4-BE49-F238E27FC236}">
                <a16:creationId xmlns:a16="http://schemas.microsoft.com/office/drawing/2014/main" id="{54D96A0C-B087-4A14-A4FA-E46B12E20EDD}"/>
              </a:ext>
            </a:extLst>
          </p:cNvPr>
          <p:cNvSpPr txBox="1"/>
          <p:nvPr/>
        </p:nvSpPr>
        <p:spPr>
          <a:xfrm>
            <a:off x="9264481" y="1716250"/>
            <a:ext cx="4130939"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60000, 28, 28</a:t>
            </a:r>
            <a:endParaRPr dirty="0"/>
          </a:p>
        </p:txBody>
      </p:sp>
      <p:sp>
        <p:nvSpPr>
          <p:cNvPr id="36" name="(x_train, y_train),(x_test, y_test) = mnist.load_data()">
            <a:extLst>
              <a:ext uri="{FF2B5EF4-FFF2-40B4-BE49-F238E27FC236}">
                <a16:creationId xmlns:a16="http://schemas.microsoft.com/office/drawing/2014/main" id="{F0DB44DB-41DC-49D6-A751-FF75FFCC943F}"/>
              </a:ext>
            </a:extLst>
          </p:cNvPr>
          <p:cNvSpPr txBox="1"/>
          <p:nvPr/>
        </p:nvSpPr>
        <p:spPr>
          <a:xfrm>
            <a:off x="8321111" y="6368122"/>
            <a:ext cx="6346289"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rPr lang="en-US" dirty="0"/>
              <a:t>print(</a:t>
            </a:r>
            <a:r>
              <a:rPr lang="en-US" dirty="0" err="1"/>
              <a:t>x_train</a:t>
            </a:r>
            <a:r>
              <a:rPr lang="en-US" dirty="0"/>
              <a:t>[0])</a:t>
            </a:r>
            <a:r>
              <a:rPr lang="ja-JP" altLang="en-US" dirty="0"/>
              <a:t>は？</a:t>
            </a:r>
            <a:endParaRPr dirty="0"/>
          </a:p>
        </p:txBody>
      </p:sp>
    </p:spTree>
    <p:extLst>
      <p:ext uri="{BB962C8B-B14F-4D97-AF65-F5344CB8AC3E}">
        <p14:creationId xmlns:p14="http://schemas.microsoft.com/office/powerpoint/2010/main" val="171022347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スクリーンショット 2022-01-11 6.38.40.png" descr="スクリーンショット 2022-01-11 6.38.40.png"/>
          <p:cNvPicPr>
            <a:picLocks noChangeAspect="1"/>
          </p:cNvPicPr>
          <p:nvPr/>
        </p:nvPicPr>
        <p:blipFill>
          <a:blip r:embed="rId2"/>
          <a:stretch>
            <a:fillRect/>
          </a:stretch>
        </p:blipFill>
        <p:spPr>
          <a:xfrm>
            <a:off x="4188990" y="2130430"/>
            <a:ext cx="16910341" cy="11233140"/>
          </a:xfrm>
          <a:prstGeom prst="rect">
            <a:avLst/>
          </a:prstGeom>
          <a:ln w="12700">
            <a:miter lim="400000"/>
          </a:ln>
        </p:spPr>
      </p:pic>
      <p:sp>
        <p:nvSpPr>
          <p:cNvPr id="291" name="１つ目を取り出してみる"/>
          <p:cNvSpPr txBox="1"/>
          <p:nvPr/>
        </p:nvSpPr>
        <p:spPr>
          <a:xfrm>
            <a:off x="4768646" y="512153"/>
            <a:ext cx="8041006"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t>１つ目を取り出してみる</a:t>
            </a:r>
          </a:p>
        </p:txBody>
      </p:sp>
      <p:sp>
        <p:nvSpPr>
          <p:cNvPr id="292" name="print(x_train[0])"/>
          <p:cNvSpPr txBox="1"/>
          <p:nvPr/>
        </p:nvSpPr>
        <p:spPr>
          <a:xfrm>
            <a:off x="13293902" y="528028"/>
            <a:ext cx="5600066" cy="8001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print(x_train[0])</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スクリーンショット 2021-12-07 7.10.14.png" descr="スクリーンショット 2021-12-07 7.10.14.png"/>
          <p:cNvPicPr>
            <a:picLocks noChangeAspect="1"/>
          </p:cNvPicPr>
          <p:nvPr/>
        </p:nvPicPr>
        <p:blipFill>
          <a:blip r:embed="rId2"/>
          <a:stretch>
            <a:fillRect/>
          </a:stretch>
        </p:blipFill>
        <p:spPr>
          <a:xfrm>
            <a:off x="1931879" y="1490598"/>
            <a:ext cx="20520242" cy="11805404"/>
          </a:xfrm>
          <a:prstGeom prst="rect">
            <a:avLst/>
          </a:prstGeom>
          <a:ln w="12700">
            <a:miter lim="400000"/>
          </a:ln>
        </p:spPr>
      </p:pic>
      <p:sp>
        <p:nvSpPr>
          <p:cNvPr id="295" name="テキストエディタで開いたところ"/>
          <p:cNvSpPr txBox="1"/>
          <p:nvPr/>
        </p:nvSpPr>
        <p:spPr>
          <a:xfrm>
            <a:off x="8641143" y="359851"/>
            <a:ext cx="7101714"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テキストエディタで開いたところ</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スクリーンショット 2021-12-07 7.10.14.png" descr="スクリーンショット 2021-12-07 7.10.14.png"/>
          <p:cNvPicPr>
            <a:picLocks noChangeAspect="1"/>
          </p:cNvPicPr>
          <p:nvPr/>
        </p:nvPicPr>
        <p:blipFill>
          <a:blip r:embed="rId2"/>
          <a:stretch>
            <a:fillRect/>
          </a:stretch>
        </p:blipFill>
        <p:spPr>
          <a:xfrm>
            <a:off x="1931879" y="1490598"/>
            <a:ext cx="20520242" cy="11805404"/>
          </a:xfrm>
          <a:prstGeom prst="rect">
            <a:avLst/>
          </a:prstGeom>
          <a:ln w="12700">
            <a:miter lim="400000"/>
          </a:ln>
        </p:spPr>
      </p:pic>
      <p:sp>
        <p:nvSpPr>
          <p:cNvPr id="298" name="テキストエディタで開いたところ"/>
          <p:cNvSpPr txBox="1"/>
          <p:nvPr/>
        </p:nvSpPr>
        <p:spPr>
          <a:xfrm>
            <a:off x="9302114" y="407476"/>
            <a:ext cx="577977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テキストエディタで開いたところ</a:t>
            </a:r>
          </a:p>
        </p:txBody>
      </p:sp>
      <p:sp>
        <p:nvSpPr>
          <p:cNvPr id="299" name="双方向矢印"/>
          <p:cNvSpPr/>
          <p:nvPr/>
        </p:nvSpPr>
        <p:spPr>
          <a:xfrm>
            <a:off x="2915594" y="1283401"/>
            <a:ext cx="18938406" cy="1270001"/>
          </a:xfrm>
          <a:prstGeom prst="leftRightArrow">
            <a:avLst>
              <a:gd name="adj1" fmla="val 32000"/>
              <a:gd name="adj2" fmla="val 4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0" name="双方向矢印"/>
          <p:cNvSpPr/>
          <p:nvPr/>
        </p:nvSpPr>
        <p:spPr>
          <a:xfrm rot="16200000">
            <a:off x="-4857590" y="6803534"/>
            <a:ext cx="11952883" cy="1270001"/>
          </a:xfrm>
          <a:prstGeom prst="leftRightArrow">
            <a:avLst>
              <a:gd name="adj1" fmla="val 32000"/>
              <a:gd name="adj2" fmla="val 4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1" name="28"/>
          <p:cNvSpPr txBox="1"/>
          <p:nvPr/>
        </p:nvSpPr>
        <p:spPr>
          <a:xfrm>
            <a:off x="1280850" y="6450174"/>
            <a:ext cx="1532764" cy="118745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500">
                <a:solidFill>
                  <a:srgbClr val="FFFFFF"/>
                </a:solidFill>
                <a:latin typeface="+mn-lt"/>
                <a:ea typeface="+mn-ea"/>
                <a:cs typeface="+mn-cs"/>
                <a:sym typeface="ヒラギノ角ゴ ProN W3"/>
              </a:defRPr>
            </a:lvl1pPr>
          </a:lstStyle>
          <a:p>
            <a:r>
              <a:t>28</a:t>
            </a:r>
          </a:p>
        </p:txBody>
      </p:sp>
      <p:sp>
        <p:nvSpPr>
          <p:cNvPr id="302" name="28"/>
          <p:cNvSpPr txBox="1"/>
          <p:nvPr/>
        </p:nvSpPr>
        <p:spPr>
          <a:xfrm>
            <a:off x="11425618" y="2062487"/>
            <a:ext cx="1532764" cy="118745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500">
                <a:solidFill>
                  <a:srgbClr val="FFFFFF"/>
                </a:solidFill>
                <a:latin typeface="+mn-lt"/>
                <a:ea typeface="+mn-ea"/>
                <a:cs typeface="+mn-cs"/>
                <a:sym typeface="ヒラギノ角ゴ ProN W3"/>
              </a:defRPr>
            </a:lvl1pPr>
          </a:lstStyle>
          <a:p>
            <a:r>
              <a:t>28</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B1C680F-5D6A-4575-9E34-61F12AAF9BEB}"/>
              </a:ext>
            </a:extLst>
          </p:cNvPr>
          <p:cNvSpPr/>
          <p:nvPr/>
        </p:nvSpPr>
        <p:spPr>
          <a:xfrm>
            <a:off x="10126954" y="992369"/>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正方形/長方形 2">
            <a:extLst>
              <a:ext uri="{FF2B5EF4-FFF2-40B4-BE49-F238E27FC236}">
                <a16:creationId xmlns:a16="http://schemas.microsoft.com/office/drawing/2014/main" id="{A6BDD489-DD92-4F5B-806E-2DA049B35231}"/>
              </a:ext>
            </a:extLst>
          </p:cNvPr>
          <p:cNvSpPr/>
          <p:nvPr/>
        </p:nvSpPr>
        <p:spPr>
          <a:xfrm>
            <a:off x="6407353" y="945942"/>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8" name="(x_train, y_train),(x_test, y_test) = mnist.load_data()">
            <a:extLst>
              <a:ext uri="{FF2B5EF4-FFF2-40B4-BE49-F238E27FC236}">
                <a16:creationId xmlns:a16="http://schemas.microsoft.com/office/drawing/2014/main" id="{1C867636-AD17-42A4-A835-A95323E608E3}"/>
              </a:ext>
            </a:extLst>
          </p:cNvPr>
          <p:cNvSpPr txBox="1"/>
          <p:nvPr/>
        </p:nvSpPr>
        <p:spPr>
          <a:xfrm>
            <a:off x="2415542" y="980551"/>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39" name="(x_train, y_train),(x_test, y_test) = mnist.load_data()">
            <a:extLst>
              <a:ext uri="{FF2B5EF4-FFF2-40B4-BE49-F238E27FC236}">
                <a16:creationId xmlns:a16="http://schemas.microsoft.com/office/drawing/2014/main" id="{D78024D5-BA5F-46FA-973F-20772B486ECD}"/>
              </a:ext>
            </a:extLst>
          </p:cNvPr>
          <p:cNvSpPr txBox="1"/>
          <p:nvPr/>
        </p:nvSpPr>
        <p:spPr>
          <a:xfrm>
            <a:off x="10040971" y="3171346"/>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4" name="テキスト ボックス 3">
            <a:extLst>
              <a:ext uri="{FF2B5EF4-FFF2-40B4-BE49-F238E27FC236}">
                <a16:creationId xmlns:a16="http://schemas.microsoft.com/office/drawing/2014/main" id="{0B96037F-CFAC-47AA-A557-197237E3AEF4}"/>
              </a:ext>
            </a:extLst>
          </p:cNvPr>
          <p:cNvSpPr txBox="1"/>
          <p:nvPr/>
        </p:nvSpPr>
        <p:spPr>
          <a:xfrm>
            <a:off x="7134789" y="20693"/>
            <a:ext cx="208327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x[0]</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18" name="テキスト ボックス 17">
            <a:extLst>
              <a:ext uri="{FF2B5EF4-FFF2-40B4-BE49-F238E27FC236}">
                <a16:creationId xmlns:a16="http://schemas.microsoft.com/office/drawing/2014/main" id="{AC57041B-7387-432F-8DB5-E07E34EF99F0}"/>
              </a:ext>
            </a:extLst>
          </p:cNvPr>
          <p:cNvSpPr txBox="1"/>
          <p:nvPr/>
        </p:nvSpPr>
        <p:spPr>
          <a:xfrm>
            <a:off x="10526963" y="113282"/>
            <a:ext cx="208327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x[1]</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31" name="四角形: 角を丸くする 30">
            <a:extLst>
              <a:ext uri="{FF2B5EF4-FFF2-40B4-BE49-F238E27FC236}">
                <a16:creationId xmlns:a16="http://schemas.microsoft.com/office/drawing/2014/main" id="{C7A22D57-813A-47B3-8D4D-583FE4B0BCE5}"/>
              </a:ext>
            </a:extLst>
          </p:cNvPr>
          <p:cNvSpPr/>
          <p:nvPr/>
        </p:nvSpPr>
        <p:spPr>
          <a:xfrm>
            <a:off x="14320521" y="2693187"/>
            <a:ext cx="2856649" cy="1856919"/>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3" name="(x_train, y_train),(x_test, y_test) = mnist.load_data()">
            <a:extLst>
              <a:ext uri="{FF2B5EF4-FFF2-40B4-BE49-F238E27FC236}">
                <a16:creationId xmlns:a16="http://schemas.microsoft.com/office/drawing/2014/main" id="{813F2320-03BB-4A04-9AD9-32647CF3B5D5}"/>
              </a:ext>
            </a:extLst>
          </p:cNvPr>
          <p:cNvSpPr txBox="1"/>
          <p:nvPr/>
        </p:nvSpPr>
        <p:spPr>
          <a:xfrm>
            <a:off x="14478896" y="2675915"/>
            <a:ext cx="1864293"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altLang="ja-JP" dirty="0"/>
              <a:t>[[1,2]</a:t>
            </a:r>
          </a:p>
          <a:p>
            <a:pPr algn="l"/>
            <a:r>
              <a:rPr lang="en-US" altLang="ja-JP" dirty="0"/>
              <a:t> [3,4]]</a:t>
            </a:r>
            <a:endParaRPr dirty="0"/>
          </a:p>
        </p:txBody>
      </p:sp>
      <p:sp>
        <p:nvSpPr>
          <p:cNvPr id="34" name="(x_train, y_train),(x_test, y_test) = mnist.load_data()">
            <a:extLst>
              <a:ext uri="{FF2B5EF4-FFF2-40B4-BE49-F238E27FC236}">
                <a16:creationId xmlns:a16="http://schemas.microsoft.com/office/drawing/2014/main" id="{A2BC90AF-190C-4F88-B115-126A8DB73D93}"/>
              </a:ext>
            </a:extLst>
          </p:cNvPr>
          <p:cNvSpPr txBox="1"/>
          <p:nvPr/>
        </p:nvSpPr>
        <p:spPr>
          <a:xfrm>
            <a:off x="4332266" y="3178229"/>
            <a:ext cx="415017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shape: (2,2,2)</a:t>
            </a:r>
            <a:endParaRPr dirty="0"/>
          </a:p>
        </p:txBody>
      </p:sp>
      <p:sp>
        <p:nvSpPr>
          <p:cNvPr id="37" name="(x_train, y_train),(x_test, y_test) = mnist.load_data()">
            <a:extLst>
              <a:ext uri="{FF2B5EF4-FFF2-40B4-BE49-F238E27FC236}">
                <a16:creationId xmlns:a16="http://schemas.microsoft.com/office/drawing/2014/main" id="{46DAB92B-10ED-4F6E-BBFA-61D4826B3CBD}"/>
              </a:ext>
            </a:extLst>
          </p:cNvPr>
          <p:cNvSpPr txBox="1"/>
          <p:nvPr/>
        </p:nvSpPr>
        <p:spPr>
          <a:xfrm>
            <a:off x="17375147" y="3114496"/>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print(x[1])</a:t>
            </a:r>
            <a:r>
              <a:rPr lang="ja-JP" altLang="en-US" dirty="0"/>
              <a:t>　</a:t>
            </a:r>
            <a:endParaRPr dirty="0"/>
          </a:p>
        </p:txBody>
      </p:sp>
      <p:sp>
        <p:nvSpPr>
          <p:cNvPr id="42" name="四角形: 角を丸くする 41">
            <a:extLst>
              <a:ext uri="{FF2B5EF4-FFF2-40B4-BE49-F238E27FC236}">
                <a16:creationId xmlns:a16="http://schemas.microsoft.com/office/drawing/2014/main" id="{CE2FE436-178F-4E24-91F8-D606B58375F3}"/>
              </a:ext>
            </a:extLst>
          </p:cNvPr>
          <p:cNvSpPr/>
          <p:nvPr/>
        </p:nvSpPr>
        <p:spPr>
          <a:xfrm>
            <a:off x="21421935" y="2740594"/>
            <a:ext cx="2856649" cy="1856919"/>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3" name="(x_train, y_train),(x_test, y_test) = mnist.load_data()">
            <a:extLst>
              <a:ext uri="{FF2B5EF4-FFF2-40B4-BE49-F238E27FC236}">
                <a16:creationId xmlns:a16="http://schemas.microsoft.com/office/drawing/2014/main" id="{D3F81428-59CA-417B-A491-C0FC1E6BD8B5}"/>
              </a:ext>
            </a:extLst>
          </p:cNvPr>
          <p:cNvSpPr txBox="1"/>
          <p:nvPr/>
        </p:nvSpPr>
        <p:spPr>
          <a:xfrm>
            <a:off x="21548193" y="2740594"/>
            <a:ext cx="1864293"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altLang="ja-JP" dirty="0"/>
              <a:t>[[5,6]</a:t>
            </a:r>
          </a:p>
          <a:p>
            <a:pPr algn="l"/>
            <a:r>
              <a:rPr lang="en-US" altLang="ja-JP" dirty="0"/>
              <a:t> [7,8]]</a:t>
            </a:r>
            <a:endParaRPr dirty="0"/>
          </a:p>
        </p:txBody>
      </p:sp>
      <p:sp>
        <p:nvSpPr>
          <p:cNvPr id="52" name="テキスト ボックス 51">
            <a:extLst>
              <a:ext uri="{FF2B5EF4-FFF2-40B4-BE49-F238E27FC236}">
                <a16:creationId xmlns:a16="http://schemas.microsoft.com/office/drawing/2014/main" id="{DEB21619-949B-4D1A-B90A-889ED76B9BBD}"/>
              </a:ext>
            </a:extLst>
          </p:cNvPr>
          <p:cNvSpPr txBox="1"/>
          <p:nvPr/>
        </p:nvSpPr>
        <p:spPr>
          <a:xfrm>
            <a:off x="6513982" y="1747053"/>
            <a:ext cx="171472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400" dirty="0">
                <a:solidFill>
                  <a:srgbClr val="FF0000"/>
                </a:solidFill>
              </a:rPr>
              <a:t>2</a:t>
            </a:r>
            <a:r>
              <a:rPr lang="ja-JP" altLang="en-US" sz="4400" dirty="0">
                <a:solidFill>
                  <a:srgbClr val="FF0000"/>
                </a:solidFill>
              </a:rPr>
              <a:t>個</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cxnSp>
        <p:nvCxnSpPr>
          <p:cNvPr id="53" name="直線コネクタ 52">
            <a:extLst>
              <a:ext uri="{FF2B5EF4-FFF2-40B4-BE49-F238E27FC236}">
                <a16:creationId xmlns:a16="http://schemas.microsoft.com/office/drawing/2014/main" id="{2AB6090D-190D-4905-970C-1052EB5FF99D}"/>
              </a:ext>
            </a:extLst>
          </p:cNvPr>
          <p:cNvCxnSpPr>
            <a:cxnSpLocks/>
          </p:cNvCxnSpPr>
          <p:nvPr/>
        </p:nvCxnSpPr>
        <p:spPr>
          <a:xfrm>
            <a:off x="6835621" y="2437724"/>
            <a:ext cx="322969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4" name="テキスト ボックス 53">
            <a:extLst>
              <a:ext uri="{FF2B5EF4-FFF2-40B4-BE49-F238E27FC236}">
                <a16:creationId xmlns:a16="http://schemas.microsoft.com/office/drawing/2014/main" id="{A821A6EE-3036-4670-8C01-3C25D9509C09}"/>
              </a:ext>
            </a:extLst>
          </p:cNvPr>
          <p:cNvSpPr txBox="1"/>
          <p:nvPr/>
        </p:nvSpPr>
        <p:spPr>
          <a:xfrm>
            <a:off x="7551195" y="2462641"/>
            <a:ext cx="16019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400" dirty="0">
                <a:solidFill>
                  <a:srgbClr val="FF0000"/>
                </a:solidFill>
              </a:rPr>
              <a:t>2</a:t>
            </a:r>
            <a:r>
              <a:rPr lang="ja-JP" altLang="en-US" sz="4400" dirty="0">
                <a:solidFill>
                  <a:srgbClr val="FF0000"/>
                </a:solidFill>
              </a:rPr>
              <a:t>個</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51427740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x_train, y_train),(x_test, y_test) = mnist.load_data()">
            <a:extLst>
              <a:ext uri="{FF2B5EF4-FFF2-40B4-BE49-F238E27FC236}">
                <a16:creationId xmlns:a16="http://schemas.microsoft.com/office/drawing/2014/main" id="{78BF1E85-61AA-4FF4-9F22-EAEF2D3F16C5}"/>
              </a:ext>
            </a:extLst>
          </p:cNvPr>
          <p:cNvSpPr txBox="1"/>
          <p:nvPr/>
        </p:nvSpPr>
        <p:spPr>
          <a:xfrm>
            <a:off x="12192000" y="5517192"/>
            <a:ext cx="5615320"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a:t>
            </a:r>
            <a:r>
              <a:rPr lang="en-US" dirty="0" err="1"/>
              <a:t>x_train</a:t>
            </a:r>
            <a:r>
              <a:rPr lang="en-US" dirty="0"/>
              <a:t>[0])</a:t>
            </a:r>
            <a:r>
              <a:rPr lang="ja-JP" altLang="en-US" dirty="0"/>
              <a:t>　</a:t>
            </a:r>
            <a:endParaRPr dirty="0"/>
          </a:p>
        </p:txBody>
      </p:sp>
      <p:sp>
        <p:nvSpPr>
          <p:cNvPr id="36" name="(x_train, y_train),(x_test, y_test) = mnist.load_data()">
            <a:extLst>
              <a:ext uri="{FF2B5EF4-FFF2-40B4-BE49-F238E27FC236}">
                <a16:creationId xmlns:a16="http://schemas.microsoft.com/office/drawing/2014/main" id="{896212CC-5D92-4740-9E88-D180B97D98F1}"/>
              </a:ext>
            </a:extLst>
          </p:cNvPr>
          <p:cNvSpPr txBox="1"/>
          <p:nvPr/>
        </p:nvSpPr>
        <p:spPr>
          <a:xfrm>
            <a:off x="3290074" y="5597915"/>
            <a:ext cx="637193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shape: (60000,28,28)</a:t>
            </a:r>
            <a:endParaRPr dirty="0"/>
          </a:p>
        </p:txBody>
      </p:sp>
      <p:pic>
        <p:nvPicPr>
          <p:cNvPr id="44" name="スクリーンショット 2021-12-07 7.10.14.png" descr="スクリーンショット 2021-12-07 7.10.14.png">
            <a:extLst>
              <a:ext uri="{FF2B5EF4-FFF2-40B4-BE49-F238E27FC236}">
                <a16:creationId xmlns:a16="http://schemas.microsoft.com/office/drawing/2014/main" id="{DB5F4E46-5B2D-41C2-B994-9342A78785FC}"/>
              </a:ext>
            </a:extLst>
          </p:cNvPr>
          <p:cNvPicPr>
            <a:picLocks noChangeAspect="1"/>
          </p:cNvPicPr>
          <p:nvPr/>
        </p:nvPicPr>
        <p:blipFill rotWithShape="1">
          <a:blip r:embed="rId2"/>
          <a:srcRect l="3443" r="1208"/>
          <a:stretch/>
        </p:blipFill>
        <p:spPr>
          <a:xfrm>
            <a:off x="1413163" y="7135887"/>
            <a:ext cx="9809019" cy="5918457"/>
          </a:xfrm>
          <a:prstGeom prst="rect">
            <a:avLst/>
          </a:prstGeom>
          <a:ln w="12700">
            <a:miter lim="400000"/>
          </a:ln>
        </p:spPr>
      </p:pic>
      <p:sp>
        <p:nvSpPr>
          <p:cNvPr id="45" name="四角形: 角を丸くする 44">
            <a:extLst>
              <a:ext uri="{FF2B5EF4-FFF2-40B4-BE49-F238E27FC236}">
                <a16:creationId xmlns:a16="http://schemas.microsoft.com/office/drawing/2014/main" id="{7F738DDC-C2B1-4CA0-9A4C-AF6AA080A72C}"/>
              </a:ext>
            </a:extLst>
          </p:cNvPr>
          <p:cNvSpPr/>
          <p:nvPr/>
        </p:nvSpPr>
        <p:spPr>
          <a:xfrm>
            <a:off x="1143686" y="6858000"/>
            <a:ext cx="10577259" cy="648392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6" name="四角形: 角を丸くする 45">
            <a:extLst>
              <a:ext uri="{FF2B5EF4-FFF2-40B4-BE49-F238E27FC236}">
                <a16:creationId xmlns:a16="http://schemas.microsoft.com/office/drawing/2014/main" id="{C13A3AD2-00C6-4F25-8A6C-930B0F388C9A}"/>
              </a:ext>
            </a:extLst>
          </p:cNvPr>
          <p:cNvSpPr/>
          <p:nvPr/>
        </p:nvSpPr>
        <p:spPr>
          <a:xfrm>
            <a:off x="12377767" y="6806168"/>
            <a:ext cx="5710276" cy="6348905"/>
          </a:xfrm>
          <a:prstGeom prst="round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7" name="(x_train, y_train),(x_test, y_test) = mnist.load_data()">
            <a:extLst>
              <a:ext uri="{FF2B5EF4-FFF2-40B4-BE49-F238E27FC236}">
                <a16:creationId xmlns:a16="http://schemas.microsoft.com/office/drawing/2014/main" id="{FFA1218C-D982-4762-A9D0-3F375CBD19F4}"/>
              </a:ext>
            </a:extLst>
          </p:cNvPr>
          <p:cNvSpPr txBox="1"/>
          <p:nvPr/>
        </p:nvSpPr>
        <p:spPr>
          <a:xfrm>
            <a:off x="13826551" y="7266106"/>
            <a:ext cx="300402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err="1"/>
              <a:t>x_train</a:t>
            </a:r>
            <a:r>
              <a:rPr lang="en-US" dirty="0"/>
              <a:t>[0]</a:t>
            </a:r>
            <a:endParaRPr dirty="0"/>
          </a:p>
        </p:txBody>
      </p:sp>
      <p:sp>
        <p:nvSpPr>
          <p:cNvPr id="48" name="(x_train, y_train),(x_test, y_test) = mnist.load_data()">
            <a:extLst>
              <a:ext uri="{FF2B5EF4-FFF2-40B4-BE49-F238E27FC236}">
                <a16:creationId xmlns:a16="http://schemas.microsoft.com/office/drawing/2014/main" id="{72C7767E-DF0B-4C5C-8423-098A7BD47693}"/>
              </a:ext>
            </a:extLst>
          </p:cNvPr>
          <p:cNvSpPr txBox="1"/>
          <p:nvPr/>
        </p:nvSpPr>
        <p:spPr>
          <a:xfrm>
            <a:off x="12899478" y="9182655"/>
            <a:ext cx="554318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    ,</a:t>
            </a:r>
            <a:endParaRPr dirty="0"/>
          </a:p>
        </p:txBody>
      </p:sp>
      <p:sp>
        <p:nvSpPr>
          <p:cNvPr id="49" name="テキスト ボックス 48">
            <a:extLst>
              <a:ext uri="{FF2B5EF4-FFF2-40B4-BE49-F238E27FC236}">
                <a16:creationId xmlns:a16="http://schemas.microsoft.com/office/drawing/2014/main" id="{FE25319B-DACF-4912-B7EA-6A564B5240F3}"/>
              </a:ext>
            </a:extLst>
          </p:cNvPr>
          <p:cNvSpPr txBox="1"/>
          <p:nvPr/>
        </p:nvSpPr>
        <p:spPr>
          <a:xfrm>
            <a:off x="13259276" y="10260523"/>
            <a:ext cx="170372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sp>
        <p:nvSpPr>
          <p:cNvPr id="50" name="テキスト ボックス 49">
            <a:extLst>
              <a:ext uri="{FF2B5EF4-FFF2-40B4-BE49-F238E27FC236}">
                <a16:creationId xmlns:a16="http://schemas.microsoft.com/office/drawing/2014/main" id="{D41E0CC6-D2BB-4FD1-A232-CA9D47C5018B}"/>
              </a:ext>
            </a:extLst>
          </p:cNvPr>
          <p:cNvSpPr txBox="1"/>
          <p:nvPr/>
        </p:nvSpPr>
        <p:spPr>
          <a:xfrm>
            <a:off x="14677526" y="11140410"/>
            <a:ext cx="170372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cxnSp>
        <p:nvCxnSpPr>
          <p:cNvPr id="51" name="直線コネクタ 50">
            <a:extLst>
              <a:ext uri="{FF2B5EF4-FFF2-40B4-BE49-F238E27FC236}">
                <a16:creationId xmlns:a16="http://schemas.microsoft.com/office/drawing/2014/main" id="{B9C17881-E368-4BA3-9FD8-6ABF76DE135A}"/>
              </a:ext>
            </a:extLst>
          </p:cNvPr>
          <p:cNvCxnSpPr>
            <a:cxnSpLocks/>
          </p:cNvCxnSpPr>
          <p:nvPr/>
        </p:nvCxnSpPr>
        <p:spPr>
          <a:xfrm>
            <a:off x="13531983" y="11140410"/>
            <a:ext cx="3830298"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5" name="四角形: 角を丸くする 54">
            <a:extLst>
              <a:ext uri="{FF2B5EF4-FFF2-40B4-BE49-F238E27FC236}">
                <a16:creationId xmlns:a16="http://schemas.microsoft.com/office/drawing/2014/main" id="{E5D52900-2553-4A36-B600-86512B034A52}"/>
              </a:ext>
            </a:extLst>
          </p:cNvPr>
          <p:cNvSpPr/>
          <p:nvPr/>
        </p:nvSpPr>
        <p:spPr>
          <a:xfrm>
            <a:off x="18373520" y="6806168"/>
            <a:ext cx="5710276" cy="6348905"/>
          </a:xfrm>
          <a:prstGeom prst="round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6" name="(x_train, y_train),(x_test, y_test) = mnist.load_data()">
            <a:extLst>
              <a:ext uri="{FF2B5EF4-FFF2-40B4-BE49-F238E27FC236}">
                <a16:creationId xmlns:a16="http://schemas.microsoft.com/office/drawing/2014/main" id="{35F873AE-E37E-420A-B7EC-DDF1132A6C52}"/>
              </a:ext>
            </a:extLst>
          </p:cNvPr>
          <p:cNvSpPr txBox="1"/>
          <p:nvPr/>
        </p:nvSpPr>
        <p:spPr>
          <a:xfrm>
            <a:off x="19822304" y="7266106"/>
            <a:ext cx="3004027"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err="1"/>
              <a:t>x_train</a:t>
            </a:r>
            <a:r>
              <a:rPr lang="en-US" dirty="0"/>
              <a:t>[1]</a:t>
            </a:r>
            <a:endParaRPr dirty="0"/>
          </a:p>
        </p:txBody>
      </p:sp>
      <p:sp>
        <p:nvSpPr>
          <p:cNvPr id="57" name="(x_train, y_train),(x_test, y_test) = mnist.load_data()">
            <a:extLst>
              <a:ext uri="{FF2B5EF4-FFF2-40B4-BE49-F238E27FC236}">
                <a16:creationId xmlns:a16="http://schemas.microsoft.com/office/drawing/2014/main" id="{C85F45D9-4A2D-4408-B666-E3A120D7EEA0}"/>
              </a:ext>
            </a:extLst>
          </p:cNvPr>
          <p:cNvSpPr txBox="1"/>
          <p:nvPr/>
        </p:nvSpPr>
        <p:spPr>
          <a:xfrm>
            <a:off x="19144613" y="9182655"/>
            <a:ext cx="5212966"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 , [</a:t>
            </a:r>
            <a:endParaRPr dirty="0"/>
          </a:p>
        </p:txBody>
      </p:sp>
      <p:sp>
        <p:nvSpPr>
          <p:cNvPr id="58" name="テキスト ボックス 57">
            <a:extLst>
              <a:ext uri="{FF2B5EF4-FFF2-40B4-BE49-F238E27FC236}">
                <a16:creationId xmlns:a16="http://schemas.microsoft.com/office/drawing/2014/main" id="{474688D5-3B25-4FBB-AF1B-D5EF8F44B45E}"/>
              </a:ext>
            </a:extLst>
          </p:cNvPr>
          <p:cNvSpPr txBox="1"/>
          <p:nvPr/>
        </p:nvSpPr>
        <p:spPr>
          <a:xfrm>
            <a:off x="19255030" y="10260523"/>
            <a:ext cx="15972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sp>
        <p:nvSpPr>
          <p:cNvPr id="59" name="テキスト ボックス 58">
            <a:extLst>
              <a:ext uri="{FF2B5EF4-FFF2-40B4-BE49-F238E27FC236}">
                <a16:creationId xmlns:a16="http://schemas.microsoft.com/office/drawing/2014/main" id="{1EE3BEBD-DF49-484B-B27D-C4ACC51AFCB3}"/>
              </a:ext>
            </a:extLst>
          </p:cNvPr>
          <p:cNvSpPr txBox="1"/>
          <p:nvPr/>
        </p:nvSpPr>
        <p:spPr>
          <a:xfrm>
            <a:off x="20673279" y="11140410"/>
            <a:ext cx="163012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cxnSp>
        <p:nvCxnSpPr>
          <p:cNvPr id="60" name="直線コネクタ 59">
            <a:extLst>
              <a:ext uri="{FF2B5EF4-FFF2-40B4-BE49-F238E27FC236}">
                <a16:creationId xmlns:a16="http://schemas.microsoft.com/office/drawing/2014/main" id="{C2D174A1-E1C7-412B-B4D5-7EBAF486664E}"/>
              </a:ext>
            </a:extLst>
          </p:cNvPr>
          <p:cNvCxnSpPr>
            <a:cxnSpLocks/>
          </p:cNvCxnSpPr>
          <p:nvPr/>
        </p:nvCxnSpPr>
        <p:spPr>
          <a:xfrm>
            <a:off x="19527736" y="11140410"/>
            <a:ext cx="3830298"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0" name="正方形/長方形 39">
            <a:extLst>
              <a:ext uri="{FF2B5EF4-FFF2-40B4-BE49-F238E27FC236}">
                <a16:creationId xmlns:a16="http://schemas.microsoft.com/office/drawing/2014/main" id="{E671C044-EB86-58A7-E45A-18230A747C9F}"/>
              </a:ext>
            </a:extLst>
          </p:cNvPr>
          <p:cNvSpPr/>
          <p:nvPr/>
        </p:nvSpPr>
        <p:spPr>
          <a:xfrm>
            <a:off x="9937340" y="844407"/>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1" name="正方形/長方形 40">
            <a:extLst>
              <a:ext uri="{FF2B5EF4-FFF2-40B4-BE49-F238E27FC236}">
                <a16:creationId xmlns:a16="http://schemas.microsoft.com/office/drawing/2014/main" id="{ECDDA262-77F8-A40D-8A3E-CFB2F28CCEF7}"/>
              </a:ext>
            </a:extLst>
          </p:cNvPr>
          <p:cNvSpPr/>
          <p:nvPr/>
        </p:nvSpPr>
        <p:spPr>
          <a:xfrm>
            <a:off x="6148199" y="904067"/>
            <a:ext cx="3344338" cy="1048971"/>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1" name="(x_train, y_train),(x_test, y_test) = mnist.load_data()">
            <a:extLst>
              <a:ext uri="{FF2B5EF4-FFF2-40B4-BE49-F238E27FC236}">
                <a16:creationId xmlns:a16="http://schemas.microsoft.com/office/drawing/2014/main" id="{A6B2B812-E4B7-2438-D4C1-C5381EEA2C8F}"/>
              </a:ext>
            </a:extLst>
          </p:cNvPr>
          <p:cNvSpPr txBox="1"/>
          <p:nvPr/>
        </p:nvSpPr>
        <p:spPr>
          <a:xfrm>
            <a:off x="2359058" y="864567"/>
            <a:ext cx="1143101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x = </a:t>
            </a:r>
            <a:r>
              <a:rPr lang="en-US" dirty="0" err="1"/>
              <a:t>np.array</a:t>
            </a:r>
            <a:r>
              <a:rPr lang="en-US" dirty="0"/>
              <a:t>([[[1,2],[3,4]],[[5,6],[7,8]]])</a:t>
            </a:r>
            <a:endParaRPr dirty="0"/>
          </a:p>
        </p:txBody>
      </p:sp>
      <p:sp>
        <p:nvSpPr>
          <p:cNvPr id="62" name="(x_train, y_train),(x_test, y_test) = mnist.load_data()">
            <a:extLst>
              <a:ext uri="{FF2B5EF4-FFF2-40B4-BE49-F238E27FC236}">
                <a16:creationId xmlns:a16="http://schemas.microsoft.com/office/drawing/2014/main" id="{8464E7D4-5CD2-946C-C881-FB0609AC4D44}"/>
              </a:ext>
            </a:extLst>
          </p:cNvPr>
          <p:cNvSpPr txBox="1"/>
          <p:nvPr/>
        </p:nvSpPr>
        <p:spPr>
          <a:xfrm>
            <a:off x="10040971" y="3171346"/>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print(x[0])</a:t>
            </a:r>
            <a:r>
              <a:rPr lang="ja-JP" altLang="en-US" dirty="0"/>
              <a:t>　</a:t>
            </a:r>
            <a:endParaRPr dirty="0"/>
          </a:p>
        </p:txBody>
      </p:sp>
      <p:sp>
        <p:nvSpPr>
          <p:cNvPr id="63" name="テキスト ボックス 62">
            <a:extLst>
              <a:ext uri="{FF2B5EF4-FFF2-40B4-BE49-F238E27FC236}">
                <a16:creationId xmlns:a16="http://schemas.microsoft.com/office/drawing/2014/main" id="{A86A51AF-25BA-20EB-D4C2-738463AC420B}"/>
              </a:ext>
            </a:extLst>
          </p:cNvPr>
          <p:cNvSpPr txBox="1"/>
          <p:nvPr/>
        </p:nvSpPr>
        <p:spPr>
          <a:xfrm>
            <a:off x="6853533" y="28609"/>
            <a:ext cx="208327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x[0]</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4" name="テキスト ボックス 63">
            <a:extLst>
              <a:ext uri="{FF2B5EF4-FFF2-40B4-BE49-F238E27FC236}">
                <a16:creationId xmlns:a16="http://schemas.microsoft.com/office/drawing/2014/main" id="{47BAD44D-E1F9-16A8-AEA7-719014226FE6}"/>
              </a:ext>
            </a:extLst>
          </p:cNvPr>
          <p:cNvSpPr txBox="1"/>
          <p:nvPr/>
        </p:nvSpPr>
        <p:spPr>
          <a:xfrm>
            <a:off x="10567872" y="15650"/>
            <a:ext cx="208327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x[1]</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5" name="四角形: 角を丸くする 30">
            <a:extLst>
              <a:ext uri="{FF2B5EF4-FFF2-40B4-BE49-F238E27FC236}">
                <a16:creationId xmlns:a16="http://schemas.microsoft.com/office/drawing/2014/main" id="{47A23C72-F6CF-48AC-34E3-335DACE65B8F}"/>
              </a:ext>
            </a:extLst>
          </p:cNvPr>
          <p:cNvSpPr/>
          <p:nvPr/>
        </p:nvSpPr>
        <p:spPr>
          <a:xfrm>
            <a:off x="14320521" y="2693187"/>
            <a:ext cx="2856649" cy="1856919"/>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6" name="(x_train, y_train),(x_test, y_test) = mnist.load_data()">
            <a:extLst>
              <a:ext uri="{FF2B5EF4-FFF2-40B4-BE49-F238E27FC236}">
                <a16:creationId xmlns:a16="http://schemas.microsoft.com/office/drawing/2014/main" id="{50E30F08-4770-C7CF-BD3B-76A7DD25AD9A}"/>
              </a:ext>
            </a:extLst>
          </p:cNvPr>
          <p:cNvSpPr txBox="1"/>
          <p:nvPr/>
        </p:nvSpPr>
        <p:spPr>
          <a:xfrm>
            <a:off x="14478896" y="2675915"/>
            <a:ext cx="1864293"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altLang="ja-JP" dirty="0"/>
              <a:t>[[1,2]</a:t>
            </a:r>
          </a:p>
          <a:p>
            <a:pPr algn="l"/>
            <a:r>
              <a:rPr lang="en-US" altLang="ja-JP" dirty="0"/>
              <a:t> [3,4]]</a:t>
            </a:r>
            <a:endParaRPr dirty="0"/>
          </a:p>
        </p:txBody>
      </p:sp>
      <p:sp>
        <p:nvSpPr>
          <p:cNvPr id="67" name="(x_train, y_train),(x_test, y_test) = mnist.load_data()">
            <a:extLst>
              <a:ext uri="{FF2B5EF4-FFF2-40B4-BE49-F238E27FC236}">
                <a16:creationId xmlns:a16="http://schemas.microsoft.com/office/drawing/2014/main" id="{4F4A35E7-0455-96FD-D6B0-337C2ED99302}"/>
              </a:ext>
            </a:extLst>
          </p:cNvPr>
          <p:cNvSpPr txBox="1"/>
          <p:nvPr/>
        </p:nvSpPr>
        <p:spPr>
          <a:xfrm>
            <a:off x="4332266" y="3178229"/>
            <a:ext cx="415017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shape: (2,2,2)</a:t>
            </a:r>
            <a:endParaRPr dirty="0"/>
          </a:p>
        </p:txBody>
      </p:sp>
      <p:sp>
        <p:nvSpPr>
          <p:cNvPr id="68" name="(x_train, y_train),(x_test, y_test) = mnist.load_data()">
            <a:extLst>
              <a:ext uri="{FF2B5EF4-FFF2-40B4-BE49-F238E27FC236}">
                <a16:creationId xmlns:a16="http://schemas.microsoft.com/office/drawing/2014/main" id="{2653B780-F50B-5025-CF78-D69FD4971AB1}"/>
              </a:ext>
            </a:extLst>
          </p:cNvPr>
          <p:cNvSpPr txBox="1"/>
          <p:nvPr/>
        </p:nvSpPr>
        <p:spPr>
          <a:xfrm>
            <a:off x="17375147" y="3114496"/>
            <a:ext cx="3848811"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print(x[1])</a:t>
            </a:r>
            <a:r>
              <a:rPr lang="ja-JP" altLang="en-US" dirty="0"/>
              <a:t>　</a:t>
            </a:r>
            <a:endParaRPr dirty="0"/>
          </a:p>
        </p:txBody>
      </p:sp>
      <p:sp>
        <p:nvSpPr>
          <p:cNvPr id="69" name="四角形: 角を丸くする 41">
            <a:extLst>
              <a:ext uri="{FF2B5EF4-FFF2-40B4-BE49-F238E27FC236}">
                <a16:creationId xmlns:a16="http://schemas.microsoft.com/office/drawing/2014/main" id="{8410BEAC-3DEA-15FC-9079-82EE41952761}"/>
              </a:ext>
            </a:extLst>
          </p:cNvPr>
          <p:cNvSpPr/>
          <p:nvPr/>
        </p:nvSpPr>
        <p:spPr>
          <a:xfrm>
            <a:off x="21421935" y="2740594"/>
            <a:ext cx="2856649" cy="1856919"/>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0" name="(x_train, y_train),(x_test, y_test) = mnist.load_data()">
            <a:extLst>
              <a:ext uri="{FF2B5EF4-FFF2-40B4-BE49-F238E27FC236}">
                <a16:creationId xmlns:a16="http://schemas.microsoft.com/office/drawing/2014/main" id="{455D9514-DF48-1136-CF28-F04BAD159BC7}"/>
              </a:ext>
            </a:extLst>
          </p:cNvPr>
          <p:cNvSpPr txBox="1"/>
          <p:nvPr/>
        </p:nvSpPr>
        <p:spPr>
          <a:xfrm>
            <a:off x="21548193" y="2740594"/>
            <a:ext cx="1864293" cy="18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altLang="ja-JP" dirty="0"/>
              <a:t>[[5,6]</a:t>
            </a:r>
          </a:p>
          <a:p>
            <a:pPr algn="l"/>
            <a:r>
              <a:rPr lang="en-US" altLang="ja-JP" dirty="0"/>
              <a:t> [7,8]]</a:t>
            </a:r>
            <a:endParaRPr dirty="0"/>
          </a:p>
        </p:txBody>
      </p:sp>
      <p:sp>
        <p:nvSpPr>
          <p:cNvPr id="71" name="テキスト ボックス 70">
            <a:extLst>
              <a:ext uri="{FF2B5EF4-FFF2-40B4-BE49-F238E27FC236}">
                <a16:creationId xmlns:a16="http://schemas.microsoft.com/office/drawing/2014/main" id="{EB060E56-A977-6209-423B-F210A77A6AE7}"/>
              </a:ext>
            </a:extLst>
          </p:cNvPr>
          <p:cNvSpPr txBox="1"/>
          <p:nvPr/>
        </p:nvSpPr>
        <p:spPr>
          <a:xfrm>
            <a:off x="6089507" y="1754969"/>
            <a:ext cx="171472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400" dirty="0">
                <a:solidFill>
                  <a:srgbClr val="FF0000"/>
                </a:solidFill>
              </a:rPr>
              <a:t>2</a:t>
            </a:r>
            <a:r>
              <a:rPr lang="ja-JP" altLang="en-US" sz="4400" dirty="0">
                <a:solidFill>
                  <a:srgbClr val="FF0000"/>
                </a:solidFill>
              </a:rPr>
              <a:t>個</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cxnSp>
        <p:nvCxnSpPr>
          <p:cNvPr id="72" name="直線コネクタ 71">
            <a:extLst>
              <a:ext uri="{FF2B5EF4-FFF2-40B4-BE49-F238E27FC236}">
                <a16:creationId xmlns:a16="http://schemas.microsoft.com/office/drawing/2014/main" id="{B5D0C4AA-3EC6-3820-4E8D-5A760877F683}"/>
              </a:ext>
            </a:extLst>
          </p:cNvPr>
          <p:cNvCxnSpPr>
            <a:cxnSpLocks/>
          </p:cNvCxnSpPr>
          <p:nvPr/>
        </p:nvCxnSpPr>
        <p:spPr>
          <a:xfrm>
            <a:off x="6411146" y="2445640"/>
            <a:ext cx="322969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3" name="テキスト ボックス 72">
            <a:extLst>
              <a:ext uri="{FF2B5EF4-FFF2-40B4-BE49-F238E27FC236}">
                <a16:creationId xmlns:a16="http://schemas.microsoft.com/office/drawing/2014/main" id="{60DD0CB3-0C27-7084-E0AF-C0A8F332F5B9}"/>
              </a:ext>
            </a:extLst>
          </p:cNvPr>
          <p:cNvSpPr txBox="1"/>
          <p:nvPr/>
        </p:nvSpPr>
        <p:spPr>
          <a:xfrm>
            <a:off x="7126720" y="2470557"/>
            <a:ext cx="16019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400" dirty="0">
                <a:solidFill>
                  <a:srgbClr val="FF0000"/>
                </a:solidFill>
              </a:rPr>
              <a:t>2</a:t>
            </a:r>
            <a:r>
              <a:rPr lang="ja-JP" altLang="en-US" sz="4400" dirty="0">
                <a:solidFill>
                  <a:srgbClr val="FF0000"/>
                </a:solidFill>
              </a:rPr>
              <a:t>個</a:t>
            </a:r>
            <a:endPar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674213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①MNIST(CIFAR10)の読み込みと加工…"/>
          <p:cNvSpPr txBox="1"/>
          <p:nvPr/>
        </p:nvSpPr>
        <p:spPr>
          <a:xfrm>
            <a:off x="2826455" y="2954622"/>
            <a:ext cx="18731090"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lang="ja-JP" altLang="ja-JP" sz="4400"/>
              <a:t>①</a:t>
            </a:r>
            <a:r>
              <a:rPr lang="en-US" altLang="ja-JP" sz="4400" dirty="0"/>
              <a:t>7/14 </a:t>
            </a:r>
            <a:r>
              <a:rPr lang="ja-JP" altLang="ja-JP" sz="4400"/>
              <a:t>　</a:t>
            </a:r>
            <a:r>
              <a:rPr lang="en-US" altLang="ja-JP" sz="4400" dirty="0"/>
              <a:t>11:10-12:00 </a:t>
            </a:r>
            <a:r>
              <a:rPr lang="ja-JP" altLang="ja-JP" sz="4400"/>
              <a:t>　</a:t>
            </a:r>
            <a:r>
              <a:rPr lang="en-US" altLang="ja-JP" sz="4400" dirty="0"/>
              <a:t>MNIST</a:t>
            </a:r>
            <a:r>
              <a:rPr lang="ja-JP" altLang="ja-JP" sz="4400"/>
              <a:t>の読み込み</a:t>
            </a:r>
          </a:p>
          <a:p>
            <a:pPr algn="l"/>
            <a:r>
              <a:rPr lang="en-US" altLang="ja-JP" sz="4400" dirty="0"/>
              <a:t>②7/21 </a:t>
            </a:r>
            <a:r>
              <a:rPr lang="ja-JP" altLang="ja-JP" sz="4400"/>
              <a:t>　</a:t>
            </a:r>
            <a:r>
              <a:rPr lang="en-US" altLang="ja-JP" sz="4400" dirty="0"/>
              <a:t>11:10-12:00 </a:t>
            </a:r>
            <a:r>
              <a:rPr lang="ja-JP" altLang="ja-JP" sz="4400"/>
              <a:t>　</a:t>
            </a:r>
            <a:r>
              <a:rPr lang="en-US" altLang="ja-JP" sz="4400" dirty="0"/>
              <a:t>MNIST</a:t>
            </a:r>
            <a:r>
              <a:rPr lang="ja-JP" altLang="ja-JP" sz="4400"/>
              <a:t>の可視化と加工</a:t>
            </a:r>
          </a:p>
          <a:p>
            <a:pPr algn="l"/>
            <a:r>
              <a:rPr lang="en-US" altLang="ja-JP" sz="4400" dirty="0"/>
              <a:t>③10/20 </a:t>
            </a:r>
            <a:r>
              <a:rPr lang="ja-JP" altLang="ja-JP" sz="4400"/>
              <a:t>　</a:t>
            </a:r>
            <a:r>
              <a:rPr lang="en-US" altLang="ja-JP" sz="4400" dirty="0"/>
              <a:t>10:05-10:55 </a:t>
            </a:r>
            <a:r>
              <a:rPr lang="ja-JP" altLang="ja-JP" sz="4400"/>
              <a:t>　深層学習の</a:t>
            </a:r>
            <a:r>
              <a:rPr lang="en-US" altLang="ja-JP" sz="4400" dirty="0"/>
              <a:t>MLP</a:t>
            </a:r>
            <a:r>
              <a:rPr lang="ja-JP" altLang="ja-JP" sz="4400"/>
              <a:t>の理解</a:t>
            </a:r>
            <a:r>
              <a:rPr lang="en-US" altLang="ja-JP" sz="4400" dirty="0"/>
              <a:t>(</a:t>
            </a:r>
            <a:r>
              <a:rPr lang="ja-JP" altLang="ja-JP" sz="4400"/>
              <a:t>学習まで</a:t>
            </a:r>
            <a:r>
              <a:rPr lang="en-US" altLang="ja-JP" sz="4400" dirty="0"/>
              <a:t>)</a:t>
            </a:r>
            <a:endParaRPr lang="ja-JP" altLang="ja-JP" sz="4400"/>
          </a:p>
          <a:p>
            <a:pPr algn="l"/>
            <a:r>
              <a:rPr lang="en-US" altLang="ja-JP" sz="4400" dirty="0"/>
              <a:t>④10/20 </a:t>
            </a:r>
            <a:r>
              <a:rPr lang="ja-JP" altLang="ja-JP" sz="4400"/>
              <a:t>　</a:t>
            </a:r>
            <a:r>
              <a:rPr lang="en-US" altLang="ja-JP" sz="4400" dirty="0"/>
              <a:t>11:10-12:00 </a:t>
            </a:r>
            <a:r>
              <a:rPr lang="ja-JP" altLang="ja-JP" sz="4400"/>
              <a:t>　深層学習の</a:t>
            </a:r>
            <a:r>
              <a:rPr lang="en-US" altLang="ja-JP" sz="4400" dirty="0"/>
              <a:t>MLP</a:t>
            </a:r>
            <a:r>
              <a:rPr lang="ja-JP" altLang="ja-JP" sz="4400"/>
              <a:t>の理解</a:t>
            </a:r>
            <a:r>
              <a:rPr lang="en-US" altLang="ja-JP" sz="4400" dirty="0"/>
              <a:t>(</a:t>
            </a:r>
            <a:r>
              <a:rPr lang="ja-JP" altLang="ja-JP" sz="4400"/>
              <a:t>可視化と評価まで</a:t>
            </a:r>
            <a:r>
              <a:rPr lang="en-US" altLang="ja-JP" sz="4400" dirty="0"/>
              <a:t>)</a:t>
            </a:r>
            <a:endParaRPr lang="ja-JP" altLang="ja-JP" sz="4400"/>
          </a:p>
          <a:p>
            <a:pPr algn="l"/>
            <a:r>
              <a:rPr lang="en-US" altLang="ja-JP" sz="4400" dirty="0"/>
              <a:t>⑤(</a:t>
            </a:r>
            <a:r>
              <a:rPr lang="ja-JP" altLang="ja-JP" sz="4400"/>
              <a:t>オンデマンド</a:t>
            </a:r>
            <a:r>
              <a:rPr lang="en-US" altLang="ja-JP" sz="4400" dirty="0"/>
              <a:t>) </a:t>
            </a:r>
            <a:r>
              <a:rPr lang="ja-JP" altLang="ja-JP" sz="4400"/>
              <a:t>　深層学習の</a:t>
            </a:r>
            <a:r>
              <a:rPr lang="en-US" altLang="ja-JP" sz="4400" dirty="0"/>
              <a:t>CNN</a:t>
            </a:r>
            <a:r>
              <a:rPr lang="ja-JP" altLang="ja-JP" sz="4400"/>
              <a:t>の理解</a:t>
            </a:r>
            <a:r>
              <a:rPr lang="en-US" altLang="ja-JP" sz="4400" dirty="0"/>
              <a:t>(</a:t>
            </a:r>
            <a:r>
              <a:rPr lang="ja-JP" altLang="ja-JP" sz="4400"/>
              <a:t>学習まで</a:t>
            </a:r>
            <a:r>
              <a:rPr lang="en-US" altLang="ja-JP" sz="4400" dirty="0"/>
              <a:t>)</a:t>
            </a:r>
            <a:endParaRPr lang="ja-JP" altLang="ja-JP" sz="4400"/>
          </a:p>
          <a:p>
            <a:pPr algn="l"/>
            <a:r>
              <a:rPr lang="en-US" altLang="ja-JP" sz="4400" dirty="0"/>
              <a:t>⑥11/17 </a:t>
            </a:r>
            <a:r>
              <a:rPr lang="ja-JP" altLang="ja-JP" sz="4400"/>
              <a:t>　</a:t>
            </a:r>
            <a:r>
              <a:rPr lang="en-US" altLang="ja-JP" sz="4400" dirty="0"/>
              <a:t>11:10-12:00 </a:t>
            </a:r>
            <a:r>
              <a:rPr lang="ja-JP" altLang="ja-JP" sz="4400"/>
              <a:t>　深層学習の</a:t>
            </a:r>
            <a:r>
              <a:rPr lang="en-US" altLang="ja-JP" sz="4400" dirty="0"/>
              <a:t>CNN</a:t>
            </a:r>
            <a:r>
              <a:rPr lang="ja-JP" altLang="ja-JP" sz="4400"/>
              <a:t>の理解</a:t>
            </a:r>
            <a:r>
              <a:rPr lang="en-US" altLang="ja-JP" sz="4400" dirty="0"/>
              <a:t>(</a:t>
            </a:r>
            <a:r>
              <a:rPr lang="ja-JP" altLang="ja-JP" sz="4400"/>
              <a:t>可視化と評価まで</a:t>
            </a:r>
            <a:r>
              <a:rPr lang="en-US" altLang="ja-JP" sz="4400" dirty="0"/>
              <a:t>)</a:t>
            </a:r>
            <a:endParaRPr lang="ja-JP" altLang="ja-JP" sz="4400"/>
          </a:p>
          <a:p>
            <a:pPr algn="l"/>
            <a:r>
              <a:rPr lang="en-US" altLang="ja-JP" sz="4400" dirty="0"/>
              <a:t>⑦12/15 </a:t>
            </a:r>
            <a:r>
              <a:rPr lang="ja-JP" altLang="ja-JP" sz="4400"/>
              <a:t>　</a:t>
            </a:r>
            <a:r>
              <a:rPr lang="en-US" altLang="ja-JP" sz="4400" dirty="0"/>
              <a:t>10:05-11:55 </a:t>
            </a:r>
            <a:r>
              <a:rPr lang="ja-JP" altLang="ja-JP" sz="4400"/>
              <a:t>　グループ演習</a:t>
            </a:r>
            <a:r>
              <a:rPr lang="en-US" altLang="ja-JP" sz="4400" dirty="0"/>
              <a:t>(CIFAR10</a:t>
            </a:r>
            <a:r>
              <a:rPr lang="ja-JP" altLang="ja-JP" sz="4400"/>
              <a:t>での</a:t>
            </a:r>
            <a:r>
              <a:rPr lang="en-US" altLang="ja-JP" sz="4400" dirty="0"/>
              <a:t>MLP</a:t>
            </a:r>
            <a:r>
              <a:rPr lang="ja-JP" altLang="ja-JP" sz="4400"/>
              <a:t>と</a:t>
            </a:r>
            <a:r>
              <a:rPr lang="en-US" altLang="ja-JP" sz="4400" dirty="0"/>
              <a:t>CNN)</a:t>
            </a:r>
            <a:endParaRPr lang="ja-JP" altLang="ja-JP" sz="4400"/>
          </a:p>
          <a:p>
            <a:pPr algn="l"/>
            <a:r>
              <a:rPr lang="en-US" altLang="ja-JP" sz="4400" dirty="0"/>
              <a:t>⑧1/19 </a:t>
            </a:r>
            <a:r>
              <a:rPr lang="ja-JP" altLang="ja-JP" sz="4400"/>
              <a:t>　</a:t>
            </a:r>
            <a:r>
              <a:rPr lang="en-US" altLang="ja-JP" sz="4400" dirty="0"/>
              <a:t>11:10-12:00 </a:t>
            </a:r>
            <a:r>
              <a:rPr lang="ja-JP" altLang="ja-JP" sz="4400"/>
              <a:t>　教師なし学習</a:t>
            </a:r>
            <a:r>
              <a:rPr lang="en-US" altLang="ja-JP" sz="4400" dirty="0"/>
              <a:t>(</a:t>
            </a:r>
            <a:r>
              <a:rPr lang="ja-JP" altLang="ja-JP" sz="4400"/>
              <a:t>次元削減</a:t>
            </a:r>
            <a:r>
              <a:rPr lang="en-US" altLang="ja-JP" sz="4400" dirty="0"/>
              <a:t>)</a:t>
            </a:r>
            <a:endParaRPr lang="ja-JP" altLang="ja-JP" sz="4400"/>
          </a:p>
          <a:p>
            <a:pPr algn="l"/>
            <a:r>
              <a:rPr lang="en-US" altLang="ja-JP" sz="4400" dirty="0"/>
              <a:t>⑨1/26 </a:t>
            </a:r>
            <a:r>
              <a:rPr lang="ja-JP" altLang="ja-JP" sz="4400"/>
              <a:t>　</a:t>
            </a:r>
            <a:r>
              <a:rPr lang="en-US" altLang="ja-JP" sz="4400" dirty="0"/>
              <a:t>10:05-10:55 </a:t>
            </a:r>
            <a:r>
              <a:rPr lang="ja-JP" altLang="ja-JP" sz="4400"/>
              <a:t>　教師なし学習</a:t>
            </a:r>
            <a:r>
              <a:rPr lang="en-US" altLang="ja-JP" sz="4400" dirty="0"/>
              <a:t>(</a:t>
            </a:r>
            <a:r>
              <a:rPr lang="ja-JP" altLang="ja-JP" sz="4400"/>
              <a:t>クラスタリング</a:t>
            </a:r>
            <a:r>
              <a:rPr lang="en-US" altLang="ja-JP" sz="4400" dirty="0"/>
              <a:t>)</a:t>
            </a:r>
            <a:endParaRPr lang="ja-JP" altLang="ja-JP" sz="4400"/>
          </a:p>
          <a:p>
            <a:pPr algn="l"/>
            <a:r>
              <a:rPr lang="en-US" altLang="ja-JP" sz="4400" dirty="0"/>
              <a:t>⑩1/26 </a:t>
            </a:r>
            <a:r>
              <a:rPr lang="ja-JP" altLang="ja-JP" sz="4400"/>
              <a:t>　</a:t>
            </a:r>
            <a:r>
              <a:rPr lang="en-US" altLang="ja-JP" sz="4400" dirty="0"/>
              <a:t>11:10-12:00 </a:t>
            </a:r>
            <a:r>
              <a:rPr lang="ja-JP" altLang="ja-JP" sz="4400"/>
              <a:t>　総括</a:t>
            </a:r>
            <a:r>
              <a:rPr lang="en-US" altLang="ja-JP" sz="4400" dirty="0"/>
              <a:t>(</a:t>
            </a:r>
            <a:r>
              <a:rPr lang="ja-JP" altLang="ja-JP" sz="4400"/>
              <a:t>講義予定</a:t>
            </a:r>
            <a:r>
              <a:rPr lang="en-US" altLang="ja-JP" sz="4400" dirty="0"/>
              <a:t>)</a:t>
            </a:r>
            <a:endParaRPr lang="ja-JP" altLang="ja-JP" sz="4400"/>
          </a:p>
        </p:txBody>
      </p:sp>
      <p:sp>
        <p:nvSpPr>
          <p:cNvPr id="2" name="テキスト ボックス 1">
            <a:extLst>
              <a:ext uri="{FF2B5EF4-FFF2-40B4-BE49-F238E27FC236}">
                <a16:creationId xmlns:a16="http://schemas.microsoft.com/office/drawing/2014/main" id="{A85D75EB-33EC-4F29-9B27-ED40A90A7CDC}"/>
              </a:ext>
            </a:extLst>
          </p:cNvPr>
          <p:cNvSpPr txBox="1"/>
          <p:nvPr/>
        </p:nvSpPr>
        <p:spPr>
          <a:xfrm>
            <a:off x="7697985" y="696988"/>
            <a:ext cx="898803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医療</a:t>
            </a:r>
            <a:r>
              <a:rPr lang="ja-JP" altLang="en-US" sz="5400" dirty="0"/>
              <a:t>と</a:t>
            </a:r>
            <a:r>
              <a:rPr lang="en-US" altLang="ja-JP" sz="5400" dirty="0"/>
              <a:t>AI</a:t>
            </a:r>
            <a:r>
              <a:rPr lang="ja-JP" altLang="en-US" sz="5400" dirty="0"/>
              <a:t>・ビッグデータ応用</a:t>
            </a:r>
            <a:endParaRPr kumimoji="0" lang="ja-JP" altLang="en-US" sz="5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41526777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テキスト&#10;&#10;自動的に生成された説明">
            <a:extLst>
              <a:ext uri="{FF2B5EF4-FFF2-40B4-BE49-F238E27FC236}">
                <a16:creationId xmlns:a16="http://schemas.microsoft.com/office/drawing/2014/main" id="{9287807C-0D63-0031-87CF-FD802EEC79FF}"/>
              </a:ext>
            </a:extLst>
          </p:cNvPr>
          <p:cNvPicPr>
            <a:picLocks noChangeAspect="1"/>
          </p:cNvPicPr>
          <p:nvPr/>
        </p:nvPicPr>
        <p:blipFill rotWithShape="1">
          <a:blip r:embed="rId2">
            <a:extLst>
              <a:ext uri="{28A0092B-C50C-407E-A947-70E740481C1C}">
                <a14:useLocalDpi xmlns:a14="http://schemas.microsoft.com/office/drawing/2010/main" val="0"/>
              </a:ext>
            </a:extLst>
          </a:blip>
          <a:srcRect l="3112"/>
          <a:stretch/>
        </p:blipFill>
        <p:spPr>
          <a:xfrm>
            <a:off x="74137" y="822434"/>
            <a:ext cx="15611597" cy="10967820"/>
          </a:xfrm>
          <a:prstGeom prst="rect">
            <a:avLst/>
          </a:prstGeom>
        </p:spPr>
      </p:pic>
      <p:sp>
        <p:nvSpPr>
          <p:cNvPr id="4" name="四角形: 角を丸くする 6">
            <a:extLst>
              <a:ext uri="{FF2B5EF4-FFF2-40B4-BE49-F238E27FC236}">
                <a16:creationId xmlns:a16="http://schemas.microsoft.com/office/drawing/2014/main" id="{6C16A5D2-E935-BB5D-3182-96F854867B71}"/>
              </a:ext>
            </a:extLst>
          </p:cNvPr>
          <p:cNvSpPr/>
          <p:nvPr/>
        </p:nvSpPr>
        <p:spPr>
          <a:xfrm>
            <a:off x="14615443" y="1773319"/>
            <a:ext cx="5710276" cy="6348905"/>
          </a:xfrm>
          <a:prstGeom prst="round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 name="(x_train, y_train),(x_test, y_test) = mnist.load_data()">
            <a:extLst>
              <a:ext uri="{FF2B5EF4-FFF2-40B4-BE49-F238E27FC236}">
                <a16:creationId xmlns:a16="http://schemas.microsoft.com/office/drawing/2014/main" id="{7290232E-7585-6851-8D79-CECB19CAA393}"/>
              </a:ext>
            </a:extLst>
          </p:cNvPr>
          <p:cNvSpPr txBox="1"/>
          <p:nvPr/>
        </p:nvSpPr>
        <p:spPr>
          <a:xfrm>
            <a:off x="15646787" y="2233257"/>
            <a:ext cx="4094493"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700"/>
            </a:lvl1pPr>
          </a:lstStyle>
          <a:p>
            <a:pPr algn="l"/>
            <a:r>
              <a:rPr lang="en-US" dirty="0" err="1"/>
              <a:t>x_train</a:t>
            </a:r>
            <a:r>
              <a:rPr lang="en-US" dirty="0"/>
              <a:t>[0]</a:t>
            </a:r>
            <a:endParaRPr dirty="0"/>
          </a:p>
        </p:txBody>
      </p:sp>
      <p:sp>
        <p:nvSpPr>
          <p:cNvPr id="6" name="(x_train, y_train),(x_test, y_test) = mnist.load_data()">
            <a:extLst>
              <a:ext uri="{FF2B5EF4-FFF2-40B4-BE49-F238E27FC236}">
                <a16:creationId xmlns:a16="http://schemas.microsoft.com/office/drawing/2014/main" id="{BCEC0236-9EEB-2A65-85D1-55B7463B0333}"/>
              </a:ext>
            </a:extLst>
          </p:cNvPr>
          <p:cNvSpPr txBox="1"/>
          <p:nvPr/>
        </p:nvSpPr>
        <p:spPr>
          <a:xfrm>
            <a:off x="14969096" y="4149806"/>
            <a:ext cx="447558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a:t>
            </a:r>
            <a:endParaRPr dirty="0"/>
          </a:p>
        </p:txBody>
      </p:sp>
      <p:sp>
        <p:nvSpPr>
          <p:cNvPr id="7" name="テキスト ボックス 6">
            <a:extLst>
              <a:ext uri="{FF2B5EF4-FFF2-40B4-BE49-F238E27FC236}">
                <a16:creationId xmlns:a16="http://schemas.microsoft.com/office/drawing/2014/main" id="{37E8A91B-8CBF-5823-10EE-C8A49C3B34FA}"/>
              </a:ext>
            </a:extLst>
          </p:cNvPr>
          <p:cNvSpPr txBox="1"/>
          <p:nvPr/>
        </p:nvSpPr>
        <p:spPr>
          <a:xfrm>
            <a:off x="15079513" y="5227674"/>
            <a:ext cx="193176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sp>
        <p:nvSpPr>
          <p:cNvPr id="8" name="テキスト ボックス 7">
            <a:extLst>
              <a:ext uri="{FF2B5EF4-FFF2-40B4-BE49-F238E27FC236}">
                <a16:creationId xmlns:a16="http://schemas.microsoft.com/office/drawing/2014/main" id="{C2120AAE-D2E1-7EB1-EFF4-5129FA2CC685}"/>
              </a:ext>
            </a:extLst>
          </p:cNvPr>
          <p:cNvSpPr txBox="1"/>
          <p:nvPr/>
        </p:nvSpPr>
        <p:spPr>
          <a:xfrm>
            <a:off x="16497763" y="6107561"/>
            <a:ext cx="16908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28</a:t>
            </a:r>
            <a:r>
              <a:rPr kumimoji="0" lang="ja-JP" altLang="en-US" sz="44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個</a:t>
            </a:r>
          </a:p>
        </p:txBody>
      </p:sp>
      <p:cxnSp>
        <p:nvCxnSpPr>
          <p:cNvPr id="9" name="直線コネクタ 8">
            <a:extLst>
              <a:ext uri="{FF2B5EF4-FFF2-40B4-BE49-F238E27FC236}">
                <a16:creationId xmlns:a16="http://schemas.microsoft.com/office/drawing/2014/main" id="{2CD1299D-432F-50A7-262C-5AF3985271BA}"/>
              </a:ext>
            </a:extLst>
          </p:cNvPr>
          <p:cNvCxnSpPr>
            <a:cxnSpLocks/>
          </p:cNvCxnSpPr>
          <p:nvPr/>
        </p:nvCxnSpPr>
        <p:spPr>
          <a:xfrm>
            <a:off x="15352219" y="6107561"/>
            <a:ext cx="3830298"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四角形: 角を丸くする 33">
            <a:extLst>
              <a:ext uri="{FF2B5EF4-FFF2-40B4-BE49-F238E27FC236}">
                <a16:creationId xmlns:a16="http://schemas.microsoft.com/office/drawing/2014/main" id="{2416D42C-9794-0F65-29B7-AE03160FD8E7}"/>
              </a:ext>
            </a:extLst>
          </p:cNvPr>
          <p:cNvSpPr/>
          <p:nvPr/>
        </p:nvSpPr>
        <p:spPr>
          <a:xfrm>
            <a:off x="20565528" y="1773319"/>
            <a:ext cx="5710276" cy="6348905"/>
          </a:xfrm>
          <a:prstGeom prst="round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x_train, y_train),(x_test, y_test) = mnist.load_data()">
            <a:extLst>
              <a:ext uri="{FF2B5EF4-FFF2-40B4-BE49-F238E27FC236}">
                <a16:creationId xmlns:a16="http://schemas.microsoft.com/office/drawing/2014/main" id="{68699217-C8B8-44C4-EE2C-3B884276F51E}"/>
              </a:ext>
            </a:extLst>
          </p:cNvPr>
          <p:cNvSpPr txBox="1"/>
          <p:nvPr/>
        </p:nvSpPr>
        <p:spPr>
          <a:xfrm>
            <a:off x="20593073" y="4149805"/>
            <a:ext cx="4475584"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pPr algn="l"/>
            <a:r>
              <a:rPr lang="en-US" dirty="0"/>
              <a:t>[[...],[...],...[...]]</a:t>
            </a:r>
            <a:endParaRPr dirty="0"/>
          </a:p>
        </p:txBody>
      </p:sp>
    </p:spTree>
    <p:extLst>
      <p:ext uri="{BB962C8B-B14F-4D97-AF65-F5344CB8AC3E}">
        <p14:creationId xmlns:p14="http://schemas.microsoft.com/office/powerpoint/2010/main" val="1939128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05" name="四角形"/>
          <p:cNvSpPr/>
          <p:nvPr/>
        </p:nvSpPr>
        <p:spPr>
          <a:xfrm>
            <a:off x="2819752" y="5320062"/>
            <a:ext cx="17620077" cy="414576"/>
          </a:xfrm>
          <a:prstGeom prst="rect">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6" name="0始まりなので[0][7]は1枚目の8行目"/>
          <p:cNvSpPr txBox="1"/>
          <p:nvPr/>
        </p:nvSpPr>
        <p:spPr>
          <a:xfrm>
            <a:off x="5331353" y="7331075"/>
            <a:ext cx="12180990" cy="8318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latin typeface="+mn-lt"/>
                <a:ea typeface="+mn-ea"/>
                <a:cs typeface="+mn-cs"/>
                <a:sym typeface="ヒラギノ角ゴ ProN W3"/>
              </a:defRPr>
            </a:lvl1pPr>
          </a:lstStyle>
          <a:p>
            <a:r>
              <a:t>0始まりなので[0][7]は1枚目の8行目</a:t>
            </a:r>
          </a:p>
        </p:txBody>
      </p:sp>
      <p:pic>
        <p:nvPicPr>
          <p:cNvPr id="307" name="スクリーンショット 2022-01-11 6.39.46.png" descr="スクリーンショット 2022-01-11 6.39.46.png"/>
          <p:cNvPicPr>
            <a:picLocks noChangeAspect="1"/>
          </p:cNvPicPr>
          <p:nvPr/>
        </p:nvPicPr>
        <p:blipFill>
          <a:blip r:embed="rId3"/>
          <a:stretch>
            <a:fillRect/>
          </a:stretch>
        </p:blipFill>
        <p:spPr>
          <a:xfrm>
            <a:off x="2974581" y="406051"/>
            <a:ext cx="16894534" cy="1686013"/>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0" name="四角形"/>
          <p:cNvSpPr/>
          <p:nvPr/>
        </p:nvSpPr>
        <p:spPr>
          <a:xfrm>
            <a:off x="7784248" y="5320062"/>
            <a:ext cx="593317" cy="414576"/>
          </a:xfrm>
          <a:prstGeom prst="rect">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1" name="0始まりなので[0][7][7]は1枚目の8行目の8列目"/>
          <p:cNvSpPr txBox="1"/>
          <p:nvPr/>
        </p:nvSpPr>
        <p:spPr>
          <a:xfrm>
            <a:off x="3519431" y="7331075"/>
            <a:ext cx="15804834" cy="8318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latin typeface="+mn-lt"/>
                <a:ea typeface="+mn-ea"/>
                <a:cs typeface="+mn-cs"/>
                <a:sym typeface="ヒラギノ角ゴ ProN W3"/>
              </a:defRPr>
            </a:lvl1pPr>
          </a:lstStyle>
          <a:p>
            <a:r>
              <a:t>0始まりなので[0][7][7]は1枚目の8行目の8列目</a:t>
            </a:r>
          </a:p>
        </p:txBody>
      </p:sp>
      <p:pic>
        <p:nvPicPr>
          <p:cNvPr id="312" name="スクリーンショット 2022-01-11 6.40.33.png" descr="スクリーンショット 2022-01-11 6.40.33.png"/>
          <p:cNvPicPr>
            <a:picLocks noChangeAspect="1"/>
          </p:cNvPicPr>
          <p:nvPr/>
        </p:nvPicPr>
        <p:blipFill>
          <a:blip r:embed="rId3"/>
          <a:stretch>
            <a:fillRect/>
          </a:stretch>
        </p:blipFill>
        <p:spPr>
          <a:xfrm>
            <a:off x="5888737" y="314165"/>
            <a:ext cx="11066222" cy="1885724"/>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5" name="y_trainには60000枚の数字(=正解)…"/>
          <p:cNvSpPr txBox="1"/>
          <p:nvPr/>
        </p:nvSpPr>
        <p:spPr>
          <a:xfrm>
            <a:off x="11388761" y="382059"/>
            <a:ext cx="12143126" cy="19240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5700">
                <a:solidFill>
                  <a:srgbClr val="FFFFFF"/>
                </a:solidFill>
                <a:latin typeface="+mn-lt"/>
                <a:ea typeface="+mn-ea"/>
                <a:cs typeface="+mn-cs"/>
                <a:sym typeface="ヒラギノ角ゴ ProN W3"/>
              </a:defRPr>
            </a:pPr>
            <a:r>
              <a:t>y_trainには60000枚の数字(=正解)</a:t>
            </a:r>
          </a:p>
          <a:p>
            <a:pPr>
              <a:defRPr sz="5700">
                <a:solidFill>
                  <a:srgbClr val="FFFFFF"/>
                </a:solidFill>
                <a:latin typeface="+mn-lt"/>
                <a:ea typeface="+mn-ea"/>
                <a:cs typeface="+mn-cs"/>
                <a:sym typeface="ヒラギノ角ゴ ProN W3"/>
              </a:defRPr>
            </a:pPr>
            <a:r>
              <a:t>y_train[0]が1枚目の数字(=5)</a:t>
            </a:r>
          </a:p>
        </p:txBody>
      </p:sp>
      <p:pic>
        <p:nvPicPr>
          <p:cNvPr id="316" name="スクリーンショット 2022-01-11 6.41.52.png" descr="スクリーンショット 2022-01-11 6.41.52.png"/>
          <p:cNvPicPr>
            <a:picLocks noChangeAspect="1"/>
          </p:cNvPicPr>
          <p:nvPr/>
        </p:nvPicPr>
        <p:blipFill>
          <a:blip r:embed="rId3"/>
          <a:stretch>
            <a:fillRect/>
          </a:stretch>
        </p:blipFill>
        <p:spPr>
          <a:xfrm>
            <a:off x="3089645" y="139255"/>
            <a:ext cx="5743565" cy="240965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スクリーンショット 2021-12-07 7.10.14.png" descr="スクリーンショット 2021-12-07 7.10.14.png"/>
          <p:cNvPicPr>
            <a:picLocks noChangeAspect="1"/>
          </p:cNvPicPr>
          <p:nvPr/>
        </p:nvPicPr>
        <p:blipFill>
          <a:blip r:embed="rId2"/>
          <a:stretch>
            <a:fillRect/>
          </a:stretch>
        </p:blipFill>
        <p:spPr>
          <a:xfrm>
            <a:off x="2610917" y="2764814"/>
            <a:ext cx="18259228" cy="10504631"/>
          </a:xfrm>
          <a:prstGeom prst="rect">
            <a:avLst/>
          </a:prstGeom>
          <a:ln w="12700">
            <a:miter lim="400000"/>
          </a:ln>
        </p:spPr>
      </p:pic>
      <p:sp>
        <p:nvSpPr>
          <p:cNvPr id="315" name="y_trainには60000枚の数字(=正解)…"/>
          <p:cNvSpPr txBox="1"/>
          <p:nvPr/>
        </p:nvSpPr>
        <p:spPr>
          <a:xfrm>
            <a:off x="11388761" y="382059"/>
            <a:ext cx="12143126" cy="192405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5700">
                <a:solidFill>
                  <a:srgbClr val="FFFFFF"/>
                </a:solidFill>
                <a:latin typeface="+mn-lt"/>
                <a:ea typeface="+mn-ea"/>
                <a:cs typeface="+mn-cs"/>
                <a:sym typeface="ヒラギノ角ゴ ProN W3"/>
              </a:defRPr>
            </a:pPr>
            <a:r>
              <a:rPr dirty="0"/>
              <a:t>y_trainには60000枚の数字(=</a:t>
            </a:r>
            <a:r>
              <a:rPr dirty="0" err="1"/>
              <a:t>正解</a:t>
            </a:r>
            <a:r>
              <a:rPr dirty="0"/>
              <a:t>)</a:t>
            </a:r>
          </a:p>
          <a:p>
            <a:pPr>
              <a:defRPr sz="5700">
                <a:solidFill>
                  <a:srgbClr val="FFFFFF"/>
                </a:solidFill>
                <a:latin typeface="+mn-lt"/>
                <a:ea typeface="+mn-ea"/>
                <a:cs typeface="+mn-cs"/>
                <a:sym typeface="ヒラギノ角ゴ ProN W3"/>
              </a:defRPr>
            </a:pPr>
            <a:r>
              <a:rPr dirty="0" err="1"/>
              <a:t>y_train</a:t>
            </a:r>
            <a:r>
              <a:rPr dirty="0"/>
              <a:t>[0]が1枚目の数字(=5)</a:t>
            </a:r>
          </a:p>
        </p:txBody>
      </p:sp>
      <p:pic>
        <p:nvPicPr>
          <p:cNvPr id="316" name="スクリーンショット 2022-01-11 6.41.52.png" descr="スクリーンショット 2022-01-11 6.41.52.png"/>
          <p:cNvPicPr>
            <a:picLocks noChangeAspect="1"/>
          </p:cNvPicPr>
          <p:nvPr/>
        </p:nvPicPr>
        <p:blipFill>
          <a:blip r:embed="rId3"/>
          <a:stretch>
            <a:fillRect/>
          </a:stretch>
        </p:blipFill>
        <p:spPr>
          <a:xfrm>
            <a:off x="3089645" y="139255"/>
            <a:ext cx="5743565" cy="2409657"/>
          </a:xfrm>
          <a:prstGeom prst="rect">
            <a:avLst/>
          </a:prstGeom>
          <a:ln w="12700">
            <a:miter lim="400000"/>
          </a:ln>
        </p:spPr>
      </p:pic>
      <p:sp>
        <p:nvSpPr>
          <p:cNvPr id="5" name="y_trainには60000枚の数字(=正解)…">
            <a:extLst>
              <a:ext uri="{FF2B5EF4-FFF2-40B4-BE49-F238E27FC236}">
                <a16:creationId xmlns:a16="http://schemas.microsoft.com/office/drawing/2014/main" id="{380A67F6-DDBB-483E-8703-A5E3910A5E7B}"/>
              </a:ext>
            </a:extLst>
          </p:cNvPr>
          <p:cNvSpPr txBox="1"/>
          <p:nvPr/>
        </p:nvSpPr>
        <p:spPr>
          <a:xfrm>
            <a:off x="4662379" y="4786733"/>
            <a:ext cx="13958130" cy="185691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700">
                <a:solidFill>
                  <a:srgbClr val="FFFFFF"/>
                </a:solidFill>
                <a:latin typeface="+mn-lt"/>
                <a:ea typeface="+mn-ea"/>
                <a:cs typeface="+mn-cs"/>
                <a:sym typeface="ヒラギノ角ゴ ProN W3"/>
              </a:defRPr>
            </a:pPr>
            <a:r>
              <a:rPr lang="en-US" dirty="0" err="1"/>
              <a:t>x_train</a:t>
            </a:r>
            <a:r>
              <a:rPr lang="en-US" dirty="0"/>
              <a:t>[0]</a:t>
            </a:r>
            <a:r>
              <a:rPr lang="ja-JP" altLang="en-US" dirty="0"/>
              <a:t>は</a:t>
            </a:r>
            <a:r>
              <a:rPr lang="en-US" altLang="ja-JP" dirty="0"/>
              <a:t>1</a:t>
            </a:r>
            <a:r>
              <a:rPr lang="ja-JP" altLang="en-US" dirty="0"/>
              <a:t>枚目の画像の配列</a:t>
            </a:r>
            <a:r>
              <a:rPr lang="en-US" altLang="ja-JP" dirty="0"/>
              <a:t>(28*28)</a:t>
            </a:r>
            <a:r>
              <a:rPr lang="ja-JP" altLang="en-US" dirty="0"/>
              <a:t>、</a:t>
            </a:r>
            <a:r>
              <a:rPr lang="en-US" altLang="ja-JP" dirty="0" err="1"/>
              <a:t>y_train</a:t>
            </a:r>
            <a:r>
              <a:rPr lang="en-US" altLang="ja-JP" dirty="0"/>
              <a:t>[0]</a:t>
            </a:r>
            <a:r>
              <a:rPr lang="ja-JP" altLang="en-US" dirty="0"/>
              <a:t>には</a:t>
            </a:r>
            <a:r>
              <a:rPr lang="en-US" altLang="ja-JP" dirty="0"/>
              <a:t>1</a:t>
            </a:r>
            <a:r>
              <a:rPr lang="ja-JP" altLang="en-US" dirty="0"/>
              <a:t>枚目の正解の数字</a:t>
            </a:r>
            <a:endParaRPr dirty="0"/>
          </a:p>
        </p:txBody>
      </p:sp>
      <p:sp>
        <p:nvSpPr>
          <p:cNvPr id="6" name="y_trainには60000枚の数字(=正解)…">
            <a:extLst>
              <a:ext uri="{FF2B5EF4-FFF2-40B4-BE49-F238E27FC236}">
                <a16:creationId xmlns:a16="http://schemas.microsoft.com/office/drawing/2014/main" id="{3A33D439-5219-4655-80C3-B86D4553CFB5}"/>
              </a:ext>
            </a:extLst>
          </p:cNvPr>
          <p:cNvSpPr txBox="1"/>
          <p:nvPr/>
        </p:nvSpPr>
        <p:spPr>
          <a:xfrm>
            <a:off x="4662379" y="7737111"/>
            <a:ext cx="14957464" cy="185691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700">
                <a:solidFill>
                  <a:srgbClr val="FFFFFF"/>
                </a:solidFill>
                <a:latin typeface="+mn-lt"/>
                <a:ea typeface="+mn-ea"/>
                <a:cs typeface="+mn-cs"/>
                <a:sym typeface="ヒラギノ角ゴ ProN W3"/>
              </a:defRPr>
            </a:pPr>
            <a:r>
              <a:rPr lang="en-US" dirty="0" err="1"/>
              <a:t>x_train</a:t>
            </a:r>
            <a:r>
              <a:rPr lang="en-US" dirty="0"/>
              <a:t>[</a:t>
            </a:r>
            <a:r>
              <a:rPr lang="en-US" dirty="0" err="1"/>
              <a:t>i</a:t>
            </a:r>
            <a:r>
              <a:rPr lang="en-US" dirty="0"/>
              <a:t>]</a:t>
            </a:r>
            <a:r>
              <a:rPr lang="ja-JP" altLang="en-US" dirty="0"/>
              <a:t>は</a:t>
            </a:r>
            <a:r>
              <a:rPr lang="en-US" altLang="ja-JP" dirty="0"/>
              <a:t>i+1</a:t>
            </a:r>
            <a:r>
              <a:rPr lang="ja-JP" altLang="en-US" dirty="0"/>
              <a:t>枚目の画像の配列</a:t>
            </a:r>
            <a:r>
              <a:rPr lang="en-US" altLang="ja-JP" dirty="0"/>
              <a:t>(28*28)</a:t>
            </a:r>
            <a:r>
              <a:rPr lang="ja-JP" altLang="en-US" dirty="0"/>
              <a:t>、</a:t>
            </a:r>
            <a:r>
              <a:rPr lang="en-US" altLang="ja-JP" dirty="0" err="1"/>
              <a:t>y_train</a:t>
            </a:r>
            <a:r>
              <a:rPr lang="en-US" altLang="ja-JP" dirty="0"/>
              <a:t>[0]</a:t>
            </a:r>
            <a:r>
              <a:rPr lang="ja-JP" altLang="en-US" dirty="0"/>
              <a:t>には</a:t>
            </a:r>
            <a:r>
              <a:rPr lang="en-US" altLang="ja-JP" dirty="0"/>
              <a:t>i+1</a:t>
            </a:r>
            <a:r>
              <a:rPr lang="ja-JP" altLang="en-US" dirty="0"/>
              <a:t>枚目の正解の数字</a:t>
            </a:r>
            <a:endParaRPr dirty="0"/>
          </a:p>
        </p:txBody>
      </p:sp>
    </p:spTree>
    <p:extLst>
      <p:ext uri="{BB962C8B-B14F-4D97-AF65-F5344CB8AC3E}">
        <p14:creationId xmlns:p14="http://schemas.microsoft.com/office/powerpoint/2010/main" val="2394109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9350DF-4B8B-46F7-B5B3-4C9DBC5DF263}"/>
              </a:ext>
            </a:extLst>
          </p:cNvPr>
          <p:cNvSpPr txBox="1"/>
          <p:nvPr/>
        </p:nvSpPr>
        <p:spPr>
          <a:xfrm>
            <a:off x="8170718" y="316134"/>
            <a:ext cx="8042563"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6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p>
        </p:txBody>
      </p:sp>
      <p:sp>
        <p:nvSpPr>
          <p:cNvPr id="5" name="テキスト ボックス 4">
            <a:extLst>
              <a:ext uri="{FF2B5EF4-FFF2-40B4-BE49-F238E27FC236}">
                <a16:creationId xmlns:a16="http://schemas.microsoft.com/office/drawing/2014/main" id="{778BE1F9-F871-4C9A-BF7F-BADFCDA782DE}"/>
              </a:ext>
            </a:extLst>
          </p:cNvPr>
          <p:cNvSpPr txBox="1"/>
          <p:nvPr/>
        </p:nvSpPr>
        <p:spPr>
          <a:xfrm>
            <a:off x="2367909" y="1828053"/>
            <a:ext cx="201514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テスト用画像の自分の学籍番号下</a:t>
            </a:r>
            <a:r>
              <a:rPr lang="en-US" altLang="ja-JP" sz="4800" dirty="0"/>
              <a:t>4</a:t>
            </a:r>
            <a:r>
              <a:rPr lang="ja-JP" altLang="en-US" sz="4800" dirty="0"/>
              <a:t>桁番目</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の正解数字（ラベル）は何か？</a:t>
            </a:r>
          </a:p>
        </p:txBody>
      </p:sp>
      <p:sp>
        <p:nvSpPr>
          <p:cNvPr id="6" name="テキスト ボックス 5">
            <a:extLst>
              <a:ext uri="{FF2B5EF4-FFF2-40B4-BE49-F238E27FC236}">
                <a16:creationId xmlns:a16="http://schemas.microsoft.com/office/drawing/2014/main" id="{AD4E80DB-38D9-4961-8A60-5F8776C6CA1A}"/>
              </a:ext>
            </a:extLst>
          </p:cNvPr>
          <p:cNvSpPr txBox="1"/>
          <p:nvPr/>
        </p:nvSpPr>
        <p:spPr>
          <a:xfrm>
            <a:off x="2367909" y="2887640"/>
            <a:ext cx="17449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またその画像の配列の</a:t>
            </a: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11</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行目</a:t>
            </a: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10</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列目の数字を出力しよう</a:t>
            </a:r>
          </a:p>
        </p:txBody>
      </p:sp>
      <p:pic>
        <p:nvPicPr>
          <p:cNvPr id="8" name="スクリーンショット 2021-12-07 6.52.10.png" descr="スクリーンショット 2021-12-07 6.52.10.png">
            <a:extLst>
              <a:ext uri="{FF2B5EF4-FFF2-40B4-BE49-F238E27FC236}">
                <a16:creationId xmlns:a16="http://schemas.microsoft.com/office/drawing/2014/main" id="{9E7A512F-8B2F-41DC-8984-3CB45138FB0E}"/>
              </a:ext>
            </a:extLst>
          </p:cNvPr>
          <p:cNvPicPr>
            <a:picLocks noChangeAspect="1"/>
          </p:cNvPicPr>
          <p:nvPr/>
        </p:nvPicPr>
        <p:blipFill>
          <a:blip r:embed="rId2"/>
          <a:srcRect b="86363"/>
          <a:stretch>
            <a:fillRect/>
          </a:stretch>
        </p:blipFill>
        <p:spPr>
          <a:xfrm>
            <a:off x="1422336" y="5073176"/>
            <a:ext cx="21903195" cy="1572033"/>
          </a:xfrm>
          <a:prstGeom prst="rect">
            <a:avLst/>
          </a:prstGeom>
          <a:ln w="12700">
            <a:miter lim="400000"/>
          </a:ln>
        </p:spPr>
      </p:pic>
      <p:sp>
        <p:nvSpPr>
          <p:cNvPr id="9" name="mnistではなくfashion_mnistを読み込む">
            <a:extLst>
              <a:ext uri="{FF2B5EF4-FFF2-40B4-BE49-F238E27FC236}">
                <a16:creationId xmlns:a16="http://schemas.microsoft.com/office/drawing/2014/main" id="{8862F427-AA4F-43D0-9C19-DB3BBA0BBEF1}"/>
              </a:ext>
            </a:extLst>
          </p:cNvPr>
          <p:cNvSpPr txBox="1"/>
          <p:nvPr/>
        </p:nvSpPr>
        <p:spPr>
          <a:xfrm>
            <a:off x="3377559" y="4114232"/>
            <a:ext cx="1059424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vl1pPr>
          </a:lstStyle>
          <a:p>
            <a:pPr algn="l"/>
            <a:r>
              <a:rPr sz="4800" dirty="0" err="1"/>
              <a:t>mnistではなくfashion_mnistを読み込む</a:t>
            </a:r>
            <a:endParaRPr sz="4800" dirty="0"/>
          </a:p>
        </p:txBody>
      </p:sp>
      <p:sp>
        <p:nvSpPr>
          <p:cNvPr id="10" name="学習用データの特徴量の枚数、画像サイズ">
            <a:extLst>
              <a:ext uri="{FF2B5EF4-FFF2-40B4-BE49-F238E27FC236}">
                <a16:creationId xmlns:a16="http://schemas.microsoft.com/office/drawing/2014/main" id="{9BBCE919-EFD7-4001-B04B-45CA28C341D7}"/>
              </a:ext>
            </a:extLst>
          </p:cNvPr>
          <p:cNvSpPr txBox="1"/>
          <p:nvPr/>
        </p:nvSpPr>
        <p:spPr>
          <a:xfrm>
            <a:off x="2367909" y="7050831"/>
            <a:ext cx="14260314"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vl1pPr>
          </a:lstStyle>
          <a:p>
            <a:pPr algn="l"/>
            <a:r>
              <a:rPr sz="4800" dirty="0" err="1"/>
              <a:t>学習用データの特徴量の枚数、画像サイズ</a:t>
            </a:r>
            <a:r>
              <a:rPr lang="ja-JP" altLang="en-US" sz="4800" dirty="0"/>
              <a:t>は何か？</a:t>
            </a:r>
            <a:endParaRPr sz="4800" dirty="0"/>
          </a:p>
        </p:txBody>
      </p:sp>
      <p:sp>
        <p:nvSpPr>
          <p:cNvPr id="11" name="検証用データの特徴量の枚数、画像サイズ">
            <a:extLst>
              <a:ext uri="{FF2B5EF4-FFF2-40B4-BE49-F238E27FC236}">
                <a16:creationId xmlns:a16="http://schemas.microsoft.com/office/drawing/2014/main" id="{B273A5AF-96C2-4183-8632-8778BDA6E8DF}"/>
              </a:ext>
            </a:extLst>
          </p:cNvPr>
          <p:cNvSpPr txBox="1"/>
          <p:nvPr/>
        </p:nvSpPr>
        <p:spPr>
          <a:xfrm>
            <a:off x="2367909" y="8157128"/>
            <a:ext cx="1487586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vl1pPr>
          </a:lstStyle>
          <a:p>
            <a:pPr algn="l"/>
            <a:r>
              <a:rPr lang="ja-JP" altLang="en-US" sz="4800" dirty="0"/>
              <a:t>テスト用</a:t>
            </a:r>
            <a:r>
              <a:rPr sz="4800" dirty="0" err="1"/>
              <a:t>データの特徴量の枚数、画像サイズ</a:t>
            </a:r>
            <a:r>
              <a:rPr lang="ja-JP" altLang="en-US" sz="4800" dirty="0"/>
              <a:t>は何か？</a:t>
            </a:r>
            <a:endParaRPr sz="4800" dirty="0"/>
          </a:p>
        </p:txBody>
      </p:sp>
      <p:sp>
        <p:nvSpPr>
          <p:cNvPr id="12" name="テキスト ボックス 11">
            <a:extLst>
              <a:ext uri="{FF2B5EF4-FFF2-40B4-BE49-F238E27FC236}">
                <a16:creationId xmlns:a16="http://schemas.microsoft.com/office/drawing/2014/main" id="{3BD21BCE-3BAA-48AC-99EF-7AC3A0C8752D}"/>
              </a:ext>
            </a:extLst>
          </p:cNvPr>
          <p:cNvSpPr txBox="1"/>
          <p:nvPr/>
        </p:nvSpPr>
        <p:spPr>
          <a:xfrm>
            <a:off x="2367909" y="9211143"/>
            <a:ext cx="201514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学習用画像の自分の学籍番号下</a:t>
            </a:r>
            <a:r>
              <a:rPr lang="en-US" altLang="ja-JP" sz="4800" dirty="0"/>
              <a:t>4</a:t>
            </a:r>
            <a:r>
              <a:rPr lang="ja-JP" altLang="en-US" sz="4800" dirty="0"/>
              <a:t>桁番目</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の正解数字（ラベル）は何か？</a:t>
            </a:r>
          </a:p>
        </p:txBody>
      </p:sp>
      <p:sp>
        <p:nvSpPr>
          <p:cNvPr id="13" name="テキスト ボックス 12">
            <a:extLst>
              <a:ext uri="{FF2B5EF4-FFF2-40B4-BE49-F238E27FC236}">
                <a16:creationId xmlns:a16="http://schemas.microsoft.com/office/drawing/2014/main" id="{B4348228-AAE3-45E5-A5C2-D8BEB4CCA9B9}"/>
              </a:ext>
            </a:extLst>
          </p:cNvPr>
          <p:cNvSpPr txBox="1"/>
          <p:nvPr/>
        </p:nvSpPr>
        <p:spPr>
          <a:xfrm>
            <a:off x="2367909" y="10407732"/>
            <a:ext cx="17449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またその画像の配列の</a:t>
            </a: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12</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行目</a:t>
            </a: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9</a:t>
            </a: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列目の数字を出力しよう</a:t>
            </a:r>
          </a:p>
        </p:txBody>
      </p:sp>
    </p:spTree>
    <p:extLst>
      <p:ext uri="{BB962C8B-B14F-4D97-AF65-F5344CB8AC3E}">
        <p14:creationId xmlns:p14="http://schemas.microsoft.com/office/powerpoint/2010/main" val="4479218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39"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40"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2"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43"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44"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45"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48"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49" name="学習させる"/>
          <p:cNvSpPr txBox="1"/>
          <p:nvPr/>
        </p:nvSpPr>
        <p:spPr>
          <a:xfrm>
            <a:off x="10561815" y="3388212"/>
            <a:ext cx="3775203"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pic>
        <p:nvPicPr>
          <p:cNvPr id="150"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522048" y="9868767"/>
            <a:ext cx="5699539" cy="3477414"/>
          </a:xfrm>
          <a:prstGeom prst="rect">
            <a:avLst/>
          </a:prstGeom>
          <a:ln w="12700">
            <a:miter lim="400000"/>
          </a:ln>
        </p:spPr>
      </p:pic>
      <p:sp>
        <p:nvSpPr>
          <p:cNvPr id="151" name="ニューラルネットワーク"/>
          <p:cNvSpPr txBox="1"/>
          <p:nvPr/>
        </p:nvSpPr>
        <p:spPr>
          <a:xfrm>
            <a:off x="9686902" y="9062564"/>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52" name="スクリーンショット 2021-02-16 9.04.12.png" descr="スクリーンショット 2021-02-16 9.04.12.png"/>
          <p:cNvPicPr>
            <a:picLocks noChangeAspect="1"/>
          </p:cNvPicPr>
          <p:nvPr/>
        </p:nvPicPr>
        <p:blipFill>
          <a:blip r:embed="rId3">
            <a:alphaModFix amt="33151"/>
          </a:blip>
          <a:stretch>
            <a:fillRect/>
          </a:stretch>
        </p:blipFill>
        <p:spPr>
          <a:xfrm>
            <a:off x="10166188" y="5863943"/>
            <a:ext cx="3535173" cy="2709198"/>
          </a:xfrm>
          <a:prstGeom prst="rect">
            <a:avLst/>
          </a:prstGeom>
          <a:ln w="25400">
            <a:solidFill>
              <a:srgbClr val="000000"/>
            </a:solidFill>
            <a:miter lim="400000"/>
          </a:ln>
        </p:spPr>
      </p:pic>
      <p:sp>
        <p:nvSpPr>
          <p:cNvPr id="153" name="ロジスティック回帰分析"/>
          <p:cNvSpPr txBox="1"/>
          <p:nvPr/>
        </p:nvSpPr>
        <p:spPr>
          <a:xfrm>
            <a:off x="9487788" y="4983105"/>
            <a:ext cx="540842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54"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5"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6"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57"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58"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59"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62"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63" name="学習させる"/>
          <p:cNvSpPr txBox="1"/>
          <p:nvPr/>
        </p:nvSpPr>
        <p:spPr>
          <a:xfrm>
            <a:off x="10561815" y="3388212"/>
            <a:ext cx="3775203"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sp>
        <p:nvSpPr>
          <p:cNvPr id="164" name="評価する…"/>
          <p:cNvSpPr txBox="1"/>
          <p:nvPr/>
        </p:nvSpPr>
        <p:spPr>
          <a:xfrm>
            <a:off x="17419698" y="2872592"/>
            <a:ext cx="5809692" cy="186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400">
              <a:lnSpc>
                <a:spcPct val="90000"/>
              </a:lnSpc>
              <a:defRPr sz="5800">
                <a:latin typeface="ヒラギノ丸ゴ ProN W4"/>
                <a:ea typeface="ヒラギノ丸ゴ ProN W4"/>
                <a:cs typeface="ヒラギノ丸ゴ ProN W4"/>
                <a:sym typeface="ヒラギノ丸ゴ ProN W4"/>
              </a:defRPr>
            </a:pPr>
            <a:r>
              <a:t>評価する</a:t>
            </a:r>
          </a:p>
          <a:p>
            <a:pPr defTabSz="2438400">
              <a:lnSpc>
                <a:spcPct val="90000"/>
              </a:lnSpc>
              <a:defRPr sz="5800">
                <a:latin typeface="ヒラギノ丸ゴ ProN W4"/>
                <a:ea typeface="ヒラギノ丸ゴ ProN W4"/>
                <a:cs typeface="ヒラギノ丸ゴ ProN W4"/>
                <a:sym typeface="ヒラギノ丸ゴ ProN W4"/>
              </a:defRPr>
            </a:pPr>
            <a:r>
              <a:t>(分類、予測など)</a:t>
            </a:r>
          </a:p>
        </p:txBody>
      </p:sp>
      <p:pic>
        <p:nvPicPr>
          <p:cNvPr id="16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522048" y="9868767"/>
            <a:ext cx="5699539" cy="3477414"/>
          </a:xfrm>
          <a:prstGeom prst="rect">
            <a:avLst/>
          </a:prstGeom>
          <a:ln w="12700">
            <a:miter lim="400000"/>
          </a:ln>
        </p:spPr>
      </p:pic>
      <p:sp>
        <p:nvSpPr>
          <p:cNvPr id="166" name="病気か否か"/>
          <p:cNvSpPr txBox="1"/>
          <p:nvPr/>
        </p:nvSpPr>
        <p:spPr>
          <a:xfrm>
            <a:off x="19548208" y="7442962"/>
            <a:ext cx="21463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t>病気か否か</a:t>
            </a:r>
          </a:p>
        </p:txBody>
      </p:sp>
      <p:sp>
        <p:nvSpPr>
          <p:cNvPr id="167" name="ニューラルネットワーク"/>
          <p:cNvSpPr txBox="1"/>
          <p:nvPr/>
        </p:nvSpPr>
        <p:spPr>
          <a:xfrm>
            <a:off x="9686902" y="9062564"/>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68" name="スクリーンショット 2021-02-16 9.04.12.png" descr="スクリーンショット 2021-02-16 9.04.12.png"/>
          <p:cNvPicPr>
            <a:picLocks noChangeAspect="1"/>
          </p:cNvPicPr>
          <p:nvPr/>
        </p:nvPicPr>
        <p:blipFill>
          <a:blip r:embed="rId3">
            <a:alphaModFix amt="33151"/>
          </a:blip>
          <a:stretch>
            <a:fillRect/>
          </a:stretch>
        </p:blipFill>
        <p:spPr>
          <a:xfrm>
            <a:off x="10166188" y="5863943"/>
            <a:ext cx="3535173" cy="2709198"/>
          </a:xfrm>
          <a:prstGeom prst="rect">
            <a:avLst/>
          </a:prstGeom>
          <a:ln w="25400">
            <a:solidFill>
              <a:srgbClr val="000000"/>
            </a:solidFill>
            <a:miter lim="400000"/>
          </a:ln>
        </p:spPr>
      </p:pic>
      <p:sp>
        <p:nvSpPr>
          <p:cNvPr id="169" name="ロジスティック回帰分析"/>
          <p:cNvSpPr txBox="1"/>
          <p:nvPr/>
        </p:nvSpPr>
        <p:spPr>
          <a:xfrm>
            <a:off x="9487788" y="4983105"/>
            <a:ext cx="540842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70" name="犬か猫か"/>
          <p:cNvSpPr txBox="1"/>
          <p:nvPr/>
        </p:nvSpPr>
        <p:spPr>
          <a:xfrm>
            <a:off x="19751408" y="8161599"/>
            <a:ext cx="173990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200">
                <a:solidFill>
                  <a:srgbClr val="5E5E5E"/>
                </a:solidFill>
                <a:latin typeface="+mn-lt"/>
                <a:ea typeface="+mn-ea"/>
                <a:cs typeface="+mn-cs"/>
                <a:sym typeface="ヒラギノ角ゴ ProN W3"/>
              </a:defRPr>
            </a:lvl1pPr>
          </a:lstStyle>
          <a:p>
            <a:r>
              <a:t>犬か猫か</a:t>
            </a:r>
          </a:p>
        </p:txBody>
      </p:sp>
      <p:sp>
        <p:nvSpPr>
          <p:cNvPr id="171"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74"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75"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76"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80" name="データを用意する"/>
          <p:cNvSpPr txBox="1"/>
          <p:nvPr/>
        </p:nvSpPr>
        <p:spPr>
          <a:xfrm>
            <a:off x="1508864" y="3388212"/>
            <a:ext cx="60071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データを用意する</a:t>
            </a:r>
          </a:p>
        </p:txBody>
      </p:sp>
      <p:sp>
        <p:nvSpPr>
          <p:cNvPr id="181" name="学習させる"/>
          <p:cNvSpPr txBox="1"/>
          <p:nvPr/>
        </p:nvSpPr>
        <p:spPr>
          <a:xfrm>
            <a:off x="18298452" y="2955280"/>
            <a:ext cx="3775203"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学習させる</a:t>
            </a:r>
          </a:p>
        </p:txBody>
      </p:sp>
      <p:pic>
        <p:nvPicPr>
          <p:cNvPr id="182"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17258685" y="9435836"/>
            <a:ext cx="5699540" cy="3477413"/>
          </a:xfrm>
          <a:prstGeom prst="rect">
            <a:avLst/>
          </a:prstGeom>
          <a:ln w="12700">
            <a:miter lim="400000"/>
          </a:ln>
        </p:spPr>
      </p:pic>
      <p:sp>
        <p:nvSpPr>
          <p:cNvPr id="183" name="ニューラルネットワーク"/>
          <p:cNvSpPr txBox="1"/>
          <p:nvPr/>
        </p:nvSpPr>
        <p:spPr>
          <a:xfrm>
            <a:off x="17423538" y="8629632"/>
            <a:ext cx="53698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ニューラルネットワーク</a:t>
            </a:r>
          </a:p>
        </p:txBody>
      </p:sp>
      <p:pic>
        <p:nvPicPr>
          <p:cNvPr id="184" name="スクリーンショット 2021-02-16 9.04.12.png" descr="スクリーンショット 2021-02-16 9.04.12.png"/>
          <p:cNvPicPr>
            <a:picLocks noChangeAspect="1"/>
          </p:cNvPicPr>
          <p:nvPr/>
        </p:nvPicPr>
        <p:blipFill>
          <a:blip r:embed="rId3">
            <a:alphaModFix amt="33151"/>
          </a:blip>
          <a:stretch>
            <a:fillRect/>
          </a:stretch>
        </p:blipFill>
        <p:spPr>
          <a:xfrm>
            <a:off x="17902825" y="5431011"/>
            <a:ext cx="3535173" cy="2709198"/>
          </a:xfrm>
          <a:prstGeom prst="rect">
            <a:avLst/>
          </a:prstGeom>
          <a:ln w="25400">
            <a:solidFill>
              <a:srgbClr val="000000"/>
            </a:solidFill>
            <a:miter lim="400000"/>
          </a:ln>
        </p:spPr>
      </p:pic>
      <p:sp>
        <p:nvSpPr>
          <p:cNvPr id="185" name="ロジスティック回帰分析"/>
          <p:cNvSpPr txBox="1"/>
          <p:nvPr/>
        </p:nvSpPr>
        <p:spPr>
          <a:xfrm>
            <a:off x="17224425" y="4550174"/>
            <a:ext cx="5408423"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800">
                <a:solidFill>
                  <a:srgbClr val="5E5E5E"/>
                </a:solidFill>
                <a:latin typeface="+mn-lt"/>
                <a:ea typeface="+mn-ea"/>
                <a:cs typeface="+mn-cs"/>
                <a:sym typeface="ヒラギノ角ゴ ProN W3"/>
              </a:defRPr>
            </a:lvl1pPr>
          </a:lstStyle>
          <a:p>
            <a:r>
              <a:t>ロジスティック回帰分析</a:t>
            </a:r>
          </a:p>
        </p:txBody>
      </p:sp>
      <p:sp>
        <p:nvSpPr>
          <p:cNvPr id="186" name="四角形"/>
          <p:cNvSpPr/>
          <p:nvPr/>
        </p:nvSpPr>
        <p:spPr>
          <a:xfrm>
            <a:off x="1512281" y="6975109"/>
            <a:ext cx="2944750" cy="3564051"/>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 name="四角形"/>
          <p:cNvSpPr/>
          <p:nvPr/>
        </p:nvSpPr>
        <p:spPr>
          <a:xfrm>
            <a:off x="5274947" y="7055607"/>
            <a:ext cx="1907263" cy="340305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 name="x(特徴量データ)"/>
          <p:cNvSpPr txBox="1"/>
          <p:nvPr/>
        </p:nvSpPr>
        <p:spPr>
          <a:xfrm>
            <a:off x="1512281" y="6134802"/>
            <a:ext cx="29447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x(特徴量データ)</a:t>
            </a:r>
          </a:p>
        </p:txBody>
      </p:sp>
      <p:sp>
        <p:nvSpPr>
          <p:cNvPr id="189" name="y(正解データ)"/>
          <p:cNvSpPr txBox="1"/>
          <p:nvPr/>
        </p:nvSpPr>
        <p:spPr>
          <a:xfrm>
            <a:off x="4944608" y="6134802"/>
            <a:ext cx="256794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y(正解データ)</a:t>
            </a:r>
          </a:p>
        </p:txBody>
      </p:sp>
      <p:sp>
        <p:nvSpPr>
          <p:cNvPr id="190" name="x"/>
          <p:cNvSpPr txBox="1"/>
          <p:nvPr/>
        </p:nvSpPr>
        <p:spPr>
          <a:xfrm>
            <a:off x="2809967" y="8174299"/>
            <a:ext cx="3493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a:t>
            </a:r>
          </a:p>
        </p:txBody>
      </p:sp>
      <p:sp>
        <p:nvSpPr>
          <p:cNvPr id="191" name="y"/>
          <p:cNvSpPr txBox="1"/>
          <p:nvPr/>
        </p:nvSpPr>
        <p:spPr>
          <a:xfrm>
            <a:off x="6051794" y="8174299"/>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sp>
        <p:nvSpPr>
          <p:cNvPr id="192" name="角丸四角形"/>
          <p:cNvSpPr/>
          <p:nvPr/>
        </p:nvSpPr>
        <p:spPr>
          <a:xfrm>
            <a:off x="8936028" y="5134373"/>
            <a:ext cx="7943247" cy="1921233"/>
          </a:xfrm>
          <a:prstGeom prst="roundRect">
            <a:avLst>
              <a:gd name="adj" fmla="val 15000"/>
            </a:avLst>
          </a:prstGeom>
          <a:ln w="101600">
            <a:solidFill>
              <a:srgbClr val="E22146"/>
            </a:solidFill>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193" name="矢印"/>
          <p:cNvSpPr/>
          <p:nvPr/>
        </p:nvSpPr>
        <p:spPr>
          <a:xfrm>
            <a:off x="10086842" y="7505208"/>
            <a:ext cx="523440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194" name="データを配列に整える"/>
          <p:cNvSpPr txBox="1"/>
          <p:nvPr/>
        </p:nvSpPr>
        <p:spPr>
          <a:xfrm>
            <a:off x="10001573" y="5937953"/>
            <a:ext cx="5812156"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rPr dirty="0" err="1"/>
              <a:t>データを配列に整える</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深層学習(教師あり機械学習)の復習"/>
          <p:cNvSpPr txBox="1"/>
          <p:nvPr/>
        </p:nvSpPr>
        <p:spPr>
          <a:xfrm>
            <a:off x="6340754" y="649647"/>
            <a:ext cx="1170249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深層学習(教師あり機械学習)の復習</a:t>
            </a:r>
          </a:p>
        </p:txBody>
      </p:sp>
      <p:sp>
        <p:nvSpPr>
          <p:cNvPr id="197" name="表データ(数値データ)"/>
          <p:cNvSpPr txBox="1"/>
          <p:nvPr/>
        </p:nvSpPr>
        <p:spPr>
          <a:xfrm>
            <a:off x="870969" y="3417011"/>
            <a:ext cx="728289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表データ(数値データ)</a:t>
            </a:r>
          </a:p>
        </p:txBody>
      </p:sp>
      <p:graphicFrame>
        <p:nvGraphicFramePr>
          <p:cNvPr id="198" name="表"/>
          <p:cNvGraphicFramePr/>
          <p:nvPr/>
        </p:nvGraphicFramePr>
        <p:xfrm>
          <a:off x="615665" y="5346607"/>
          <a:ext cx="7793497" cy="5878512"/>
        </p:xfrm>
        <a:graphic>
          <a:graphicData uri="http://schemas.openxmlformats.org/drawingml/2006/table">
            <a:tbl>
              <a:tblPr firstCol="1">
                <a:tableStyleId>{33BA23B1-9221-436E-865A-0063620EA4FD}</a:tableStyleId>
              </a:tblPr>
              <a:tblGrid>
                <a:gridCol w="1152432">
                  <a:extLst>
                    <a:ext uri="{9D8B030D-6E8A-4147-A177-3AD203B41FA5}">
                      <a16:colId xmlns:a16="http://schemas.microsoft.com/office/drawing/2014/main" val="20000"/>
                    </a:ext>
                  </a:extLst>
                </a:gridCol>
                <a:gridCol w="1849702">
                  <a:extLst>
                    <a:ext uri="{9D8B030D-6E8A-4147-A177-3AD203B41FA5}">
                      <a16:colId xmlns:a16="http://schemas.microsoft.com/office/drawing/2014/main" val="20001"/>
                    </a:ext>
                  </a:extLst>
                </a:gridCol>
                <a:gridCol w="1007533">
                  <a:extLst>
                    <a:ext uri="{9D8B030D-6E8A-4147-A177-3AD203B41FA5}">
                      <a16:colId xmlns:a16="http://schemas.microsoft.com/office/drawing/2014/main" val="20002"/>
                    </a:ext>
                  </a:extLst>
                </a:gridCol>
                <a:gridCol w="1049991">
                  <a:extLst>
                    <a:ext uri="{9D8B030D-6E8A-4147-A177-3AD203B41FA5}">
                      <a16:colId xmlns:a16="http://schemas.microsoft.com/office/drawing/2014/main" val="20003"/>
                    </a:ext>
                  </a:extLst>
                </a:gridCol>
                <a:gridCol w="2733839">
                  <a:extLst>
                    <a:ext uri="{9D8B030D-6E8A-4147-A177-3AD203B41FA5}">
                      <a16:colId xmlns:a16="http://schemas.microsoft.com/office/drawing/2014/main" val="20004"/>
                    </a:ext>
                  </a:extLst>
                </a:gridCol>
              </a:tblGrid>
              <a:tr h="653168">
                <a:tc>
                  <a:txBody>
                    <a:bodyPr/>
                    <a:lstStyle/>
                    <a:p>
                      <a:pPr defTabSz="914400">
                        <a:defRPr sz="2500" b="0">
                          <a:latin typeface="Graphik-SemiboldItalic"/>
                          <a:ea typeface="Graphik-SemiboldItalic"/>
                          <a:cs typeface="Graphik-SemiboldItalic"/>
                          <a:sym typeface="Graphik Semibold"/>
                        </a:defRPr>
                      </a:pPr>
                      <a:endParaRPr/>
                    </a:p>
                  </a:txBody>
                  <a:tcPr marL="50800" marR="50800" marT="50800" marB="50800" anchor="ctr" horzOverflow="overflow">
                    <a:lnL w="12700">
                      <a:solidFill>
                        <a:srgbClr val="A6AAA9"/>
                      </a:solidFill>
                      <a:miter lim="400000"/>
                    </a:lnL>
                    <a:lnR w="12700">
                      <a:solidFill>
                        <a:srgbClr val="5E5E5E"/>
                      </a:solidFill>
                      <a:miter lim="400000"/>
                    </a:lnR>
                    <a:lnT w="12700">
                      <a:solidFill>
                        <a:srgbClr val="A6AAA9"/>
                      </a:solidFill>
                      <a:miter lim="400000"/>
                    </a:lnT>
                    <a:lnB w="12700">
                      <a:solidFill>
                        <a:srgbClr val="5E5E5E"/>
                      </a:solidFill>
                      <a:miter lim="400000"/>
                    </a:lnB>
                    <a:solidFill>
                      <a:srgbClr val="239290"/>
                    </a:solidFill>
                  </a:tcPr>
                </a:tc>
                <a:tc gridSpan="3">
                  <a:txBody>
                    <a:bodyPr/>
                    <a:lstStyle/>
                    <a:p>
                      <a:pPr defTabSz="914400">
                        <a:defRPr sz="1800"/>
                      </a:pPr>
                      <a:r>
                        <a:rPr sz="2500">
                          <a:solidFill>
                            <a:srgbClr val="FFFFFF"/>
                          </a:solidFill>
                          <a:latin typeface="Graphik-SemiboldItalic"/>
                          <a:ea typeface="Graphik-SemiboldItalic"/>
                          <a:cs typeface="Graphik-SemiboldItalic"/>
                          <a:sym typeface="Graphik Semibold"/>
                        </a:rPr>
                        <a:t>X(特徴量データ)</a:t>
                      </a:r>
                    </a:p>
                  </a:txBody>
                  <a:tcPr marL="50800" marR="50800" marT="50800" marB="50800" anchor="ctr" horzOverflow="overflow">
                    <a:lnL w="12700">
                      <a:solidFill>
                        <a:srgbClr val="5E5E5E"/>
                      </a:solidFill>
                      <a:miter lim="400000"/>
                    </a:lnL>
                    <a:lnR w="12700">
                      <a:solidFill>
                        <a:srgbClr val="5E5E5E"/>
                      </a:solidFill>
                      <a:miter lim="400000"/>
                    </a:lnR>
                    <a:lnT w="12700">
                      <a:solidFill>
                        <a:srgbClr val="A6AAA9"/>
                      </a:solidFill>
                      <a:miter lim="400000"/>
                    </a:lnT>
                    <a:lnB w="12700">
                      <a:solidFill>
                        <a:srgbClr val="5E5E5E"/>
                      </a:solidFill>
                      <a:miter lim="400000"/>
                    </a:lnB>
                    <a:solidFill>
                      <a:srgbClr val="239290"/>
                    </a:solidFill>
                  </a:tcPr>
                </a:tc>
                <a:tc hMerge="1">
                  <a:txBody>
                    <a:bodyPr/>
                    <a:lstStyle/>
                    <a:p>
                      <a:endParaRPr lang="ja-JP"/>
                    </a:p>
                  </a:txBody>
                  <a:tcPr/>
                </a:tc>
                <a:tc hMerge="1">
                  <a:txBody>
                    <a:bodyPr/>
                    <a:lstStyle/>
                    <a:p>
                      <a:endParaRPr lang="ja-JP"/>
                    </a:p>
                  </a:txBody>
                  <a:tcPr/>
                </a:tc>
                <a:tc>
                  <a:txBody>
                    <a:bodyPr/>
                    <a:lstStyle/>
                    <a:p>
                      <a:pPr defTabSz="914400">
                        <a:defRPr sz="1800"/>
                      </a:pPr>
                      <a:r>
                        <a:rPr sz="2500">
                          <a:solidFill>
                            <a:srgbClr val="FFFFFF"/>
                          </a:solidFill>
                          <a:latin typeface="Graphik-SemiboldItalic"/>
                          <a:ea typeface="Graphik-SemiboldItalic"/>
                          <a:cs typeface="Graphik-SemiboldItalic"/>
                          <a:sym typeface="Graphik Semibold"/>
                        </a:rPr>
                        <a:t>y(正解データ)</a:t>
                      </a:r>
                    </a:p>
                  </a:txBody>
                  <a:tcPr marL="50800" marR="50800" marT="50800" marB="50800" anchor="ctr" horzOverflow="overflow">
                    <a:lnL w="12700">
                      <a:solidFill>
                        <a:srgbClr val="5E5E5E"/>
                      </a:solidFill>
                      <a:miter lim="400000"/>
                    </a:lnL>
                    <a:lnR w="12700">
                      <a:solidFill>
                        <a:srgbClr val="A6AAA9"/>
                      </a:solidFill>
                      <a:miter lim="400000"/>
                    </a:lnR>
                    <a:lnT w="12700">
                      <a:solidFill>
                        <a:srgbClr val="A6AAA9"/>
                      </a:solidFill>
                      <a:miter lim="400000"/>
                    </a:lnT>
                    <a:lnB w="12700">
                      <a:solidFill>
                        <a:srgbClr val="5E5E5E"/>
                      </a:solidFill>
                      <a:miter lim="400000"/>
                    </a:lnB>
                    <a:solidFill>
                      <a:srgbClr val="239290"/>
                    </a:solidFill>
                  </a:tcPr>
                </a:tc>
                <a:extLst>
                  <a:ext uri="{0D108BD9-81ED-4DB2-BD59-A6C34878D82A}">
                    <a16:rowId xmlns:a16="http://schemas.microsoft.com/office/drawing/2014/main" val="10000"/>
                  </a:ext>
                </a:extLst>
              </a:tr>
              <a:tr h="653168">
                <a:tc>
                  <a:txBody>
                    <a:bodyPr/>
                    <a:lstStyle/>
                    <a:p>
                      <a:pPr defTabSz="914400">
                        <a:defRPr sz="2500" b="0">
                          <a:latin typeface="Graphik-SemiboldItalic"/>
                          <a:ea typeface="Graphik-SemiboldItalic"/>
                          <a:cs typeface="Graphik-SemiboldItalic"/>
                          <a:sym typeface="Graphik Semibold"/>
                        </a:defRPr>
                      </a:pPr>
                      <a:endParaRP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239290"/>
                    </a:solidFill>
                  </a:tcPr>
                </a:tc>
                <a:tc>
                  <a:txBody>
                    <a:bodyPr/>
                    <a:lstStyle/>
                    <a:p>
                      <a:pPr defTabSz="914400">
                        <a:defRPr sz="1800"/>
                      </a:pPr>
                      <a:r>
                        <a:rPr sz="2500">
                          <a:solidFill>
                            <a:srgbClr val="FFFFFF"/>
                          </a:solidFill>
                          <a:latin typeface="Graphik-SemiboldItalic"/>
                          <a:ea typeface="Graphik-SemiboldItalic"/>
                          <a:cs typeface="Graphik-SemiboldItalic"/>
                          <a:sym typeface="Graphik Semibold"/>
                        </a:rPr>
                        <a:t>収縮時血圧</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239290"/>
                    </a:solidFill>
                  </a:tcPr>
                </a:tc>
                <a:tc>
                  <a:txBody>
                    <a:bodyPr/>
                    <a:lstStyle/>
                    <a:p>
                      <a:pPr defTabSz="914400">
                        <a:defRPr sz="1800"/>
                      </a:pPr>
                      <a:r>
                        <a:rPr sz="2500">
                          <a:solidFill>
                            <a:srgbClr val="FFFFFF"/>
                          </a:solidFill>
                          <a:latin typeface="Graphik-SemiboldItalic"/>
                          <a:ea typeface="Graphik-SemiboldItalic"/>
                          <a:cs typeface="Graphik-SemiboldItalic"/>
                          <a:sym typeface="Graphik Semibold"/>
                        </a:rPr>
                        <a:t>体重</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239290"/>
                    </a:solidFill>
                  </a:tcPr>
                </a:tc>
                <a:tc>
                  <a:txBody>
                    <a:bodyPr/>
                    <a:lstStyle/>
                    <a:p>
                      <a:pPr defTabSz="914400">
                        <a:defRPr sz="1800"/>
                      </a:pPr>
                      <a:r>
                        <a:rPr sz="2500">
                          <a:solidFill>
                            <a:srgbClr val="FFFFFF"/>
                          </a:solidFill>
                          <a:latin typeface="Graphik-SemiboldItalic"/>
                          <a:ea typeface="Graphik-SemiboldItalic"/>
                          <a:cs typeface="Graphik-SemiboldItalic"/>
                          <a:sym typeface="Graphik Semibold"/>
                        </a:rPr>
                        <a:t>年齢</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239290"/>
                    </a:solidFill>
                  </a:tcPr>
                </a:tc>
                <a:tc>
                  <a:txBody>
                    <a:bodyPr/>
                    <a:lstStyle/>
                    <a:p>
                      <a:pPr defTabSz="914400">
                        <a:defRPr sz="1800"/>
                      </a:pPr>
                      <a:r>
                        <a:rPr sz="2500">
                          <a:solidFill>
                            <a:srgbClr val="FFFFFF"/>
                          </a:solidFill>
                          <a:latin typeface="Graphik-SemiboldItalic"/>
                          <a:ea typeface="Graphik-SemiboldItalic"/>
                          <a:cs typeface="Graphik-SemiboldItalic"/>
                          <a:sym typeface="Graphik Semibold"/>
                        </a:rPr>
                        <a:t>糖尿病(有:1,無:0)</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solidFill>
                      <a:srgbClr val="239290"/>
                    </a:solidFill>
                  </a:tcPr>
                </a:tc>
                <a:extLst>
                  <a:ext uri="{0D108BD9-81ED-4DB2-BD59-A6C34878D82A}">
                    <a16:rowId xmlns:a16="http://schemas.microsoft.com/office/drawing/2014/main" val="10001"/>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1</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150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70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60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1</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2"/>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2</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120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40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35</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0</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3"/>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3</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144</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45</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40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1</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4"/>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4</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162</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56</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50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1</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5"/>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5</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98</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40</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32</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0</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6"/>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6</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5E5E5E"/>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128</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59</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35</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5E5E5E"/>
                      </a:solidFill>
                      <a:miter lim="400000"/>
                    </a:lnB>
                    <a:noFill/>
                  </a:tcPr>
                </a:tc>
                <a:tc>
                  <a:txBody>
                    <a:bodyPr/>
                    <a:lstStyle/>
                    <a:p>
                      <a:pPr defTabSz="914400">
                        <a:tabLst>
                          <a:tab pos="1663700" algn="l"/>
                        </a:tabLst>
                        <a:defRPr sz="1800"/>
                      </a:pPr>
                      <a:r>
                        <a:rPr sz="2500">
                          <a:latin typeface="Graphik"/>
                          <a:ea typeface="Graphik"/>
                          <a:cs typeface="Graphik"/>
                          <a:sym typeface="Graphik"/>
                        </a:rPr>
                        <a:t>0</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5E5E5E"/>
                      </a:solidFill>
                      <a:miter lim="400000"/>
                    </a:lnB>
                    <a:noFill/>
                  </a:tcPr>
                </a:tc>
                <a:extLst>
                  <a:ext uri="{0D108BD9-81ED-4DB2-BD59-A6C34878D82A}">
                    <a16:rowId xmlns:a16="http://schemas.microsoft.com/office/drawing/2014/main" val="10007"/>
                  </a:ext>
                </a:extLst>
              </a:tr>
              <a:tr h="653168">
                <a:tc>
                  <a:txBody>
                    <a:bodyPr/>
                    <a:lstStyle/>
                    <a:p>
                      <a:pPr defTabSz="914400">
                        <a:defRPr sz="1800" b="0">
                          <a:solidFill>
                            <a:srgbClr val="000000"/>
                          </a:solidFill>
                        </a:defRPr>
                      </a:pPr>
                      <a:r>
                        <a:rPr sz="2500">
                          <a:solidFill>
                            <a:srgbClr val="FFFFFF"/>
                          </a:solidFill>
                          <a:latin typeface="Graphik-SemiboldItalic"/>
                          <a:ea typeface="Graphik-SemiboldItalic"/>
                          <a:cs typeface="Graphik-SemiboldItalic"/>
                          <a:sym typeface="Graphik Semibold"/>
                        </a:rPr>
                        <a:t>7</a:t>
                      </a:r>
                    </a:p>
                  </a:txBody>
                  <a:tcPr marL="50800" marR="50800" marT="50800" marB="50800" anchor="ctr" horzOverflow="overflow">
                    <a:lnL w="12700">
                      <a:solidFill>
                        <a:srgbClr val="A6AAA9"/>
                      </a:solidFill>
                      <a:miter lim="400000"/>
                    </a:lnL>
                    <a:lnR w="12700">
                      <a:solidFill>
                        <a:srgbClr val="5E5E5E"/>
                      </a:solidFill>
                      <a:miter lim="400000"/>
                    </a:lnR>
                    <a:lnT w="12700">
                      <a:solidFill>
                        <a:srgbClr val="5E5E5E"/>
                      </a:solidFill>
                      <a:miter lim="400000"/>
                    </a:lnT>
                    <a:lnB w="12700">
                      <a:solidFill>
                        <a:srgbClr val="A6AAA9"/>
                      </a:solidFill>
                      <a:miter lim="400000"/>
                    </a:lnB>
                    <a:solidFill>
                      <a:srgbClr val="32C5B9"/>
                    </a:solidFill>
                  </a:tcPr>
                </a:tc>
                <a:tc>
                  <a:txBody>
                    <a:bodyPr/>
                    <a:lstStyle/>
                    <a:p>
                      <a:pPr defTabSz="914400">
                        <a:tabLst>
                          <a:tab pos="1663700" algn="l"/>
                        </a:tabLst>
                        <a:defRPr sz="1800"/>
                      </a:pPr>
                      <a:r>
                        <a:rPr sz="2500">
                          <a:latin typeface="Graphik"/>
                          <a:ea typeface="Graphik"/>
                          <a:cs typeface="Graphik"/>
                          <a:sym typeface="Graphik"/>
                        </a:rPr>
                        <a:t>155</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A6AAA9"/>
                      </a:solidFill>
                      <a:miter lim="400000"/>
                    </a:lnB>
                    <a:noFill/>
                  </a:tcPr>
                </a:tc>
                <a:tc>
                  <a:txBody>
                    <a:bodyPr/>
                    <a:lstStyle/>
                    <a:p>
                      <a:pPr defTabSz="914400">
                        <a:tabLst>
                          <a:tab pos="1663700" algn="l"/>
                        </a:tabLst>
                        <a:defRPr sz="1800"/>
                      </a:pPr>
                      <a:r>
                        <a:rPr sz="2500">
                          <a:latin typeface="Graphik"/>
                          <a:ea typeface="Graphik"/>
                          <a:cs typeface="Graphik"/>
                          <a:sym typeface="Graphik"/>
                        </a:rPr>
                        <a:t>77</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A6AAA9"/>
                      </a:solidFill>
                      <a:miter lim="400000"/>
                    </a:lnB>
                    <a:noFill/>
                  </a:tcPr>
                </a:tc>
                <a:tc>
                  <a:txBody>
                    <a:bodyPr/>
                    <a:lstStyle/>
                    <a:p>
                      <a:pPr defTabSz="914400">
                        <a:tabLst>
                          <a:tab pos="1663700" algn="l"/>
                        </a:tabLst>
                        <a:defRPr sz="1800"/>
                      </a:pPr>
                      <a:r>
                        <a:rPr sz="2500">
                          <a:latin typeface="Graphik"/>
                          <a:ea typeface="Graphik"/>
                          <a:cs typeface="Graphik"/>
                          <a:sym typeface="Graphik"/>
                        </a:rPr>
                        <a:t>45</a:t>
                      </a:r>
                    </a:p>
                  </a:txBody>
                  <a:tcPr marL="50800" marR="50800" marT="50800" marB="50800" anchor="ctr" horzOverflow="overflow">
                    <a:lnL w="12700">
                      <a:solidFill>
                        <a:srgbClr val="5E5E5E"/>
                      </a:solidFill>
                      <a:miter lim="400000"/>
                    </a:lnL>
                    <a:lnR w="12700">
                      <a:solidFill>
                        <a:srgbClr val="5E5E5E"/>
                      </a:solidFill>
                      <a:miter lim="400000"/>
                    </a:lnR>
                    <a:lnT w="12700">
                      <a:solidFill>
                        <a:srgbClr val="5E5E5E"/>
                      </a:solidFill>
                      <a:miter lim="400000"/>
                    </a:lnT>
                    <a:lnB w="12700">
                      <a:solidFill>
                        <a:srgbClr val="A6AAA9"/>
                      </a:solidFill>
                      <a:miter lim="400000"/>
                    </a:lnB>
                    <a:noFill/>
                  </a:tcPr>
                </a:tc>
                <a:tc>
                  <a:txBody>
                    <a:bodyPr/>
                    <a:lstStyle/>
                    <a:p>
                      <a:pPr defTabSz="914400">
                        <a:tabLst>
                          <a:tab pos="1663700" algn="l"/>
                        </a:tabLst>
                        <a:defRPr sz="1800"/>
                      </a:pPr>
                      <a:r>
                        <a:rPr sz="2500">
                          <a:latin typeface="Graphik"/>
                          <a:ea typeface="Graphik"/>
                          <a:cs typeface="Graphik"/>
                          <a:sym typeface="Graphik"/>
                        </a:rPr>
                        <a:t>1</a:t>
                      </a:r>
                    </a:p>
                  </a:txBody>
                  <a:tcPr marL="50800" marR="50800" marT="50800" marB="50800" anchor="ctr" horzOverflow="overflow">
                    <a:lnL w="12700">
                      <a:solidFill>
                        <a:srgbClr val="5E5E5E"/>
                      </a:solidFill>
                      <a:miter lim="400000"/>
                    </a:lnL>
                    <a:lnR w="12700">
                      <a:solidFill>
                        <a:srgbClr val="A6AAA9"/>
                      </a:solidFill>
                      <a:miter lim="400000"/>
                    </a:lnR>
                    <a:lnT w="12700">
                      <a:solidFill>
                        <a:srgbClr val="5E5E5E"/>
                      </a:solidFill>
                      <a:miter lim="400000"/>
                    </a:lnT>
                    <a:lnB w="12700">
                      <a:solidFill>
                        <a:srgbClr val="A6AAA9"/>
                      </a:solidFill>
                      <a:miter lim="400000"/>
                    </a:lnB>
                    <a:noFill/>
                  </a:tcPr>
                </a:tc>
                <a:extLst>
                  <a:ext uri="{0D108BD9-81ED-4DB2-BD59-A6C34878D82A}">
                    <a16:rowId xmlns:a16="http://schemas.microsoft.com/office/drawing/2014/main" val="10008"/>
                  </a:ext>
                </a:extLst>
              </a:tr>
            </a:tbl>
          </a:graphicData>
        </a:graphic>
      </p:graphicFrame>
      <p:sp>
        <p:nvSpPr>
          <p:cNvPr id="199" name="矢印"/>
          <p:cNvSpPr/>
          <p:nvPr/>
        </p:nvSpPr>
        <p:spPr>
          <a:xfrm>
            <a:off x="10094730" y="7803830"/>
            <a:ext cx="369476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00" name="データを配列に整える"/>
          <p:cNvSpPr txBox="1"/>
          <p:nvPr/>
        </p:nvSpPr>
        <p:spPr>
          <a:xfrm>
            <a:off x="8870201" y="6770556"/>
            <a:ext cx="5812156"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4500">
                <a:latin typeface="ヒラギノ丸ゴ ProN W4"/>
                <a:ea typeface="ヒラギノ丸ゴ ProN W4"/>
                <a:cs typeface="ヒラギノ丸ゴ ProN W4"/>
                <a:sym typeface="ヒラギノ丸ゴ ProN W4"/>
              </a:defRPr>
            </a:lvl1pPr>
          </a:lstStyle>
          <a:p>
            <a:r>
              <a:t>データを配列に整える</a:t>
            </a:r>
          </a:p>
        </p:txBody>
      </p:sp>
      <p:sp>
        <p:nvSpPr>
          <p:cNvPr id="201" name="x_train…"/>
          <p:cNvSpPr txBox="1"/>
          <p:nvPr/>
        </p:nvSpPr>
        <p:spPr>
          <a:xfrm>
            <a:off x="15468706" y="4606003"/>
            <a:ext cx="4272535" cy="6320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t>x_train</a:t>
            </a:r>
          </a:p>
          <a:p>
            <a:pPr algn="l" defTabSz="2438400">
              <a:lnSpc>
                <a:spcPct val="90000"/>
              </a:lnSpc>
              <a:defRPr sz="4500">
                <a:latin typeface="ヒラギノ丸ゴ ProN W4"/>
                <a:ea typeface="ヒラギノ丸ゴ ProN W4"/>
                <a:cs typeface="ヒラギノ丸ゴ ProN W4"/>
                <a:sym typeface="ヒラギノ丸ゴ ProN W4"/>
              </a:defRPr>
            </a:pPr>
            <a:r>
              <a:t>[[150, 70, 60],</a:t>
            </a:r>
          </a:p>
          <a:p>
            <a:pPr algn="l" defTabSz="2438400">
              <a:lnSpc>
                <a:spcPct val="90000"/>
              </a:lnSpc>
              <a:defRPr sz="4500">
                <a:latin typeface="ヒラギノ丸ゴ ProN W4"/>
                <a:ea typeface="ヒラギノ丸ゴ ProN W4"/>
                <a:cs typeface="ヒラギノ丸ゴ ProN W4"/>
                <a:sym typeface="ヒラギノ丸ゴ ProN W4"/>
              </a:defRPr>
            </a:pPr>
            <a:r>
              <a:t>[120, 40, 35],</a:t>
            </a:r>
          </a:p>
          <a:p>
            <a:pPr algn="l" defTabSz="2438400">
              <a:lnSpc>
                <a:spcPct val="90000"/>
              </a:lnSpc>
              <a:defRPr sz="4500">
                <a:latin typeface="ヒラギノ丸ゴ ProN W4"/>
                <a:ea typeface="ヒラギノ丸ゴ ProN W4"/>
                <a:cs typeface="ヒラギノ丸ゴ ProN W4"/>
                <a:sym typeface="ヒラギノ丸ゴ ProN W4"/>
              </a:defRPr>
            </a:pPr>
            <a:r>
              <a:t>[144, 45, 40],</a:t>
            </a:r>
          </a:p>
          <a:p>
            <a:pPr algn="l" defTabSz="2438400">
              <a:lnSpc>
                <a:spcPct val="90000"/>
              </a:lnSpc>
              <a:defRPr sz="4500">
                <a:latin typeface="ヒラギノ丸ゴ ProN W4"/>
                <a:ea typeface="ヒラギノ丸ゴ ProN W4"/>
                <a:cs typeface="ヒラギノ丸ゴ ProN W4"/>
                <a:sym typeface="ヒラギノ丸ゴ ProN W4"/>
              </a:defRPr>
            </a:pPr>
            <a:r>
              <a:t>[162, 56, 50],</a:t>
            </a:r>
          </a:p>
          <a:p>
            <a:pPr algn="l" defTabSz="2438400">
              <a:lnSpc>
                <a:spcPct val="90000"/>
              </a:lnSpc>
              <a:defRPr sz="4500">
                <a:latin typeface="ヒラギノ丸ゴ ProN W4"/>
                <a:ea typeface="ヒラギノ丸ゴ ProN W4"/>
                <a:cs typeface="ヒラギノ丸ゴ ProN W4"/>
                <a:sym typeface="ヒラギノ丸ゴ ProN W4"/>
              </a:defRPr>
            </a:pPr>
            <a:r>
              <a:t>[98, 40, 32],</a:t>
            </a:r>
          </a:p>
          <a:p>
            <a:pPr algn="l" defTabSz="2438400">
              <a:lnSpc>
                <a:spcPct val="90000"/>
              </a:lnSpc>
              <a:defRPr sz="4500">
                <a:latin typeface="ヒラギノ丸ゴ ProN W4"/>
                <a:ea typeface="ヒラギノ丸ゴ ProN W4"/>
                <a:cs typeface="ヒラギノ丸ゴ ProN W4"/>
                <a:sym typeface="ヒラギノ丸ゴ ProN W4"/>
              </a:defRPr>
            </a:pPr>
            <a:r>
              <a:t>[128, 59, 35],</a:t>
            </a:r>
          </a:p>
          <a:p>
            <a:pPr algn="l" defTabSz="2438400">
              <a:lnSpc>
                <a:spcPct val="90000"/>
              </a:lnSpc>
              <a:defRPr sz="4500">
                <a:latin typeface="ヒラギノ丸ゴ ProN W4"/>
                <a:ea typeface="ヒラギノ丸ゴ ProN W4"/>
                <a:cs typeface="ヒラギノ丸ゴ ProN W4"/>
                <a:sym typeface="ヒラギノ丸ゴ ProN W4"/>
              </a:defRPr>
            </a:pPr>
            <a:r>
              <a:t>[155, 77, 45]]</a:t>
            </a:r>
          </a:p>
        </p:txBody>
      </p:sp>
      <p:sp>
        <p:nvSpPr>
          <p:cNvPr id="202" name="y_train…"/>
          <p:cNvSpPr txBox="1"/>
          <p:nvPr/>
        </p:nvSpPr>
        <p:spPr>
          <a:xfrm>
            <a:off x="20800897" y="4606003"/>
            <a:ext cx="1996251" cy="6320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t>y_train</a:t>
            </a:r>
          </a:p>
          <a:p>
            <a:pPr algn="l" defTabSz="2438400">
              <a:lnSpc>
                <a:spcPct val="90000"/>
              </a:lnSpc>
              <a:defRPr sz="4500">
                <a:latin typeface="ヒラギノ丸ゴ ProN W4"/>
                <a:ea typeface="ヒラギノ丸ゴ ProN W4"/>
                <a:cs typeface="ヒラギノ丸ゴ ProN W4"/>
                <a:sym typeface="ヒラギノ丸ゴ ProN W4"/>
              </a:defRPr>
            </a:pPr>
            <a:r>
              <a:t>[[1],</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[1],</a:t>
            </a:r>
          </a:p>
          <a:p>
            <a:pPr algn="l" defTabSz="2438400">
              <a:lnSpc>
                <a:spcPct val="90000"/>
              </a:lnSpc>
              <a:defRPr sz="4500">
                <a:latin typeface="ヒラギノ丸ゴ ProN W4"/>
                <a:ea typeface="ヒラギノ丸ゴ ProN W4"/>
                <a:cs typeface="ヒラギノ丸ゴ ProN W4"/>
                <a:sym typeface="ヒラギノ丸ゴ ProN W4"/>
              </a:defRPr>
            </a:pPr>
            <a:r>
              <a:t> [1],</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[1]]</a:t>
            </a:r>
          </a:p>
        </p:txBody>
      </p:sp>
      <p:sp>
        <p:nvSpPr>
          <p:cNvPr id="203" name="配列データ"/>
          <p:cNvSpPr txBox="1"/>
          <p:nvPr/>
        </p:nvSpPr>
        <p:spPr>
          <a:xfrm>
            <a:off x="17773479" y="2985019"/>
            <a:ext cx="37973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配列データ</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画像を読み込んで学習出来るデータ(配列)にする"/>
          <p:cNvSpPr txBox="1"/>
          <p:nvPr/>
        </p:nvSpPr>
        <p:spPr>
          <a:xfrm>
            <a:off x="4167784" y="649647"/>
            <a:ext cx="16048432"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画像を読み込んで学習出来るデータ(配列)にする</a:t>
            </a:r>
          </a:p>
        </p:txBody>
      </p:sp>
      <p:sp>
        <p:nvSpPr>
          <p:cNvPr id="206" name="矢印"/>
          <p:cNvSpPr/>
          <p:nvPr/>
        </p:nvSpPr>
        <p:spPr>
          <a:xfrm>
            <a:off x="11557000" y="7131080"/>
            <a:ext cx="1270000"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07" name="x_train…"/>
          <p:cNvSpPr txBox="1"/>
          <p:nvPr/>
        </p:nvSpPr>
        <p:spPr>
          <a:xfrm>
            <a:off x="15468706" y="4606003"/>
            <a:ext cx="4272535" cy="6320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t>x_train</a:t>
            </a:r>
          </a:p>
          <a:p>
            <a:pPr algn="l" defTabSz="2438400">
              <a:lnSpc>
                <a:spcPct val="90000"/>
              </a:lnSpc>
              <a:defRPr sz="4500">
                <a:latin typeface="ヒラギノ丸ゴ ProN W4"/>
                <a:ea typeface="ヒラギノ丸ゴ ProN W4"/>
                <a:cs typeface="ヒラギノ丸ゴ ProN W4"/>
                <a:sym typeface="ヒラギノ丸ゴ ProN W4"/>
              </a:defRPr>
            </a:pPr>
            <a:r>
              <a:t>[[150, 70, 60],</a:t>
            </a:r>
          </a:p>
          <a:p>
            <a:pPr algn="l" defTabSz="2438400">
              <a:lnSpc>
                <a:spcPct val="90000"/>
              </a:lnSpc>
              <a:defRPr sz="4500">
                <a:latin typeface="ヒラギノ丸ゴ ProN W4"/>
                <a:ea typeface="ヒラギノ丸ゴ ProN W4"/>
                <a:cs typeface="ヒラギノ丸ゴ ProN W4"/>
                <a:sym typeface="ヒラギノ丸ゴ ProN W4"/>
              </a:defRPr>
            </a:pPr>
            <a:r>
              <a:t>[120, 40, 35],</a:t>
            </a:r>
          </a:p>
          <a:p>
            <a:pPr algn="l" defTabSz="2438400">
              <a:lnSpc>
                <a:spcPct val="90000"/>
              </a:lnSpc>
              <a:defRPr sz="4500">
                <a:latin typeface="ヒラギノ丸ゴ ProN W4"/>
                <a:ea typeface="ヒラギノ丸ゴ ProN W4"/>
                <a:cs typeface="ヒラギノ丸ゴ ProN W4"/>
                <a:sym typeface="ヒラギノ丸ゴ ProN W4"/>
              </a:defRPr>
            </a:pPr>
            <a:r>
              <a:t>[144, 45, 40],</a:t>
            </a:r>
          </a:p>
          <a:p>
            <a:pPr algn="l" defTabSz="2438400">
              <a:lnSpc>
                <a:spcPct val="90000"/>
              </a:lnSpc>
              <a:defRPr sz="4500">
                <a:latin typeface="ヒラギノ丸ゴ ProN W4"/>
                <a:ea typeface="ヒラギノ丸ゴ ProN W4"/>
                <a:cs typeface="ヒラギノ丸ゴ ProN W4"/>
                <a:sym typeface="ヒラギノ丸ゴ ProN W4"/>
              </a:defRPr>
            </a:pPr>
            <a:r>
              <a:t>[162, 56, 50],</a:t>
            </a:r>
          </a:p>
          <a:p>
            <a:pPr algn="l" defTabSz="2438400">
              <a:lnSpc>
                <a:spcPct val="90000"/>
              </a:lnSpc>
              <a:defRPr sz="4500">
                <a:latin typeface="ヒラギノ丸ゴ ProN W4"/>
                <a:ea typeface="ヒラギノ丸ゴ ProN W4"/>
                <a:cs typeface="ヒラギノ丸ゴ ProN W4"/>
                <a:sym typeface="ヒラギノ丸ゴ ProN W4"/>
              </a:defRPr>
            </a:pPr>
            <a:r>
              <a:t>[98, 40, 32],</a:t>
            </a:r>
          </a:p>
          <a:p>
            <a:pPr algn="l" defTabSz="2438400">
              <a:lnSpc>
                <a:spcPct val="90000"/>
              </a:lnSpc>
              <a:defRPr sz="4500">
                <a:latin typeface="ヒラギノ丸ゴ ProN W4"/>
                <a:ea typeface="ヒラギノ丸ゴ ProN W4"/>
                <a:cs typeface="ヒラギノ丸ゴ ProN W4"/>
                <a:sym typeface="ヒラギノ丸ゴ ProN W4"/>
              </a:defRPr>
            </a:pPr>
            <a:r>
              <a:t>[128, 59, 35],</a:t>
            </a:r>
          </a:p>
          <a:p>
            <a:pPr algn="l" defTabSz="2438400">
              <a:lnSpc>
                <a:spcPct val="90000"/>
              </a:lnSpc>
              <a:defRPr sz="4500">
                <a:latin typeface="ヒラギノ丸ゴ ProN W4"/>
                <a:ea typeface="ヒラギノ丸ゴ ProN W4"/>
                <a:cs typeface="ヒラギノ丸ゴ ProN W4"/>
                <a:sym typeface="ヒラギノ丸ゴ ProN W4"/>
              </a:defRPr>
            </a:pPr>
            <a:r>
              <a:t>[155, 77, 45]]</a:t>
            </a:r>
          </a:p>
        </p:txBody>
      </p:sp>
      <p:sp>
        <p:nvSpPr>
          <p:cNvPr id="208" name="y_train…"/>
          <p:cNvSpPr txBox="1"/>
          <p:nvPr/>
        </p:nvSpPr>
        <p:spPr>
          <a:xfrm>
            <a:off x="20806187" y="4606003"/>
            <a:ext cx="1996250" cy="6320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400">
              <a:lnSpc>
                <a:spcPct val="90000"/>
              </a:lnSpc>
              <a:defRPr sz="4500">
                <a:latin typeface="ヒラギノ丸ゴ ProN W4"/>
                <a:ea typeface="ヒラギノ丸ゴ ProN W4"/>
                <a:cs typeface="ヒラギノ丸ゴ ProN W4"/>
                <a:sym typeface="ヒラギノ丸ゴ ProN W4"/>
              </a:defRPr>
            </a:pPr>
            <a:r>
              <a:t>y_train</a:t>
            </a:r>
          </a:p>
          <a:p>
            <a:pPr algn="l" defTabSz="2438400">
              <a:lnSpc>
                <a:spcPct val="90000"/>
              </a:lnSpc>
              <a:defRPr sz="4500">
                <a:latin typeface="ヒラギノ丸ゴ ProN W4"/>
                <a:ea typeface="ヒラギノ丸ゴ ProN W4"/>
                <a:cs typeface="ヒラギノ丸ゴ ProN W4"/>
                <a:sym typeface="ヒラギノ丸ゴ ProN W4"/>
              </a:defRPr>
            </a:pPr>
            <a:r>
              <a:t>[[1],</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[1],</a:t>
            </a:r>
          </a:p>
          <a:p>
            <a:pPr algn="l" defTabSz="2438400">
              <a:lnSpc>
                <a:spcPct val="90000"/>
              </a:lnSpc>
              <a:defRPr sz="4500">
                <a:latin typeface="ヒラギノ丸ゴ ProN W4"/>
                <a:ea typeface="ヒラギノ丸ゴ ProN W4"/>
                <a:cs typeface="ヒラギノ丸ゴ ProN W4"/>
                <a:sym typeface="ヒラギノ丸ゴ ProN W4"/>
              </a:defRPr>
            </a:pPr>
            <a:r>
              <a:t> [1],</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[0],</a:t>
            </a:r>
          </a:p>
          <a:p>
            <a:pPr algn="l" defTabSz="2438400">
              <a:lnSpc>
                <a:spcPct val="90000"/>
              </a:lnSpc>
              <a:defRPr sz="4500">
                <a:latin typeface="ヒラギノ丸ゴ ProN W4"/>
                <a:ea typeface="ヒラギノ丸ゴ ProN W4"/>
                <a:cs typeface="ヒラギノ丸ゴ ProN W4"/>
                <a:sym typeface="ヒラギノ丸ゴ ProN W4"/>
              </a:defRPr>
            </a:pPr>
            <a:r>
              <a:t> [1]]</a:t>
            </a:r>
          </a:p>
        </p:txBody>
      </p:sp>
      <p:pic>
        <p:nvPicPr>
          <p:cNvPr id="209" name="スクリーンショット 2021-12-07 7.57.28.png" descr="スクリーンショット 2021-12-07 7.57.28.png"/>
          <p:cNvPicPr>
            <a:picLocks noChangeAspect="1"/>
          </p:cNvPicPr>
          <p:nvPr/>
        </p:nvPicPr>
        <p:blipFill>
          <a:blip r:embed="rId2"/>
          <a:srcRect r="70845" b="59274"/>
          <a:stretch>
            <a:fillRect/>
          </a:stretch>
        </p:blipFill>
        <p:spPr>
          <a:xfrm>
            <a:off x="1525393" y="4678083"/>
            <a:ext cx="7092405" cy="6809741"/>
          </a:xfrm>
          <a:prstGeom prst="rect">
            <a:avLst/>
          </a:prstGeom>
          <a:ln w="25400">
            <a:solidFill>
              <a:srgbClr val="000000"/>
            </a:solidFill>
            <a:miter lim="400000"/>
          </a:ln>
        </p:spPr>
      </p:pic>
      <p:sp>
        <p:nvSpPr>
          <p:cNvPr id="210" name="画像データ"/>
          <p:cNvSpPr txBox="1"/>
          <p:nvPr/>
        </p:nvSpPr>
        <p:spPr>
          <a:xfrm>
            <a:off x="3173020" y="2985019"/>
            <a:ext cx="37973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画像データ</a:t>
            </a:r>
          </a:p>
        </p:txBody>
      </p:sp>
      <p:sp>
        <p:nvSpPr>
          <p:cNvPr id="211" name="配列データ"/>
          <p:cNvSpPr txBox="1"/>
          <p:nvPr/>
        </p:nvSpPr>
        <p:spPr>
          <a:xfrm>
            <a:off x="17773479" y="2985019"/>
            <a:ext cx="37973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800">
                <a:latin typeface="ヒラギノ丸ゴ ProN W4"/>
                <a:ea typeface="ヒラギノ丸ゴ ProN W4"/>
                <a:cs typeface="ヒラギノ丸ゴ ProN W4"/>
                <a:sym typeface="ヒラギノ丸ゴ ProN W4"/>
              </a:defRPr>
            </a:lvl1pPr>
          </a:lstStyle>
          <a:p>
            <a:r>
              <a:t>配列データ</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6500</TotalTime>
  <Words>1828</Words>
  <Application>Microsoft Macintosh PowerPoint</Application>
  <PresentationFormat>ユーザー設定</PresentationFormat>
  <Paragraphs>338</Paragraphs>
  <Slides>35</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ヒラギノ角ゴ ProN W3</vt:lpstr>
      <vt:lpstr>ヒラギノ角ゴ ProN W6</vt:lpstr>
      <vt:lpstr>Canela Bold</vt:lpstr>
      <vt:lpstr>Graphik</vt:lpstr>
      <vt:lpstr>Graphik-Medium</vt:lpstr>
      <vt:lpstr>Graphik-SemiboldItalic</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11</cp:revision>
  <dcterms:modified xsi:type="dcterms:W3CDTF">2024-07-25T00:35:01Z</dcterms:modified>
</cp:coreProperties>
</file>